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5" r:id="rId8"/>
    <p:sldId id="270" r:id="rId9"/>
    <p:sldId id="263" r:id="rId10"/>
    <p:sldId id="266" r:id="rId11"/>
    <p:sldId id="267" r:id="rId12"/>
    <p:sldId id="269" r:id="rId13"/>
    <p:sldId id="268"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66" d="100"/>
          <a:sy n="66" d="100"/>
        </p:scale>
        <p:origin x="64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CIS&amp;T @ Pitt-Bradford</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GAME DESIGN DEGREES + CERTIFICATIONS + OTHER IMPORTANT THINGS TO DO</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FUN STUFF TO CHECK OUT!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CIS&amp;T @ Pitt-Bradford</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GAME DESIGN DEGREES + CERTIFICATIONS + OTHER IMPORTANT THINGS TO DO</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FUN STUFF TO CHECK OUT!</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4/7/2022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4/7/2022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4/7/2022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4/7/2022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4/7/2022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www.youtube.com/playlist?list=PLh4Af_PUe6Q9-OR5gGJqEKGc5I-O--YA4" TargetMode="External"/><Relationship Id="rId13" Type="http://schemas.openxmlformats.org/officeDocument/2006/relationships/image" Target="../media/image30.jpeg"/><Relationship Id="rId3" Type="http://schemas.openxmlformats.org/officeDocument/2006/relationships/hyperlink" Target="https://www.youtube.com/playlist?list=PLh4Af_PUe6Q8m95kn0kfyNeac2-vF1cOB" TargetMode="External"/><Relationship Id="rId7" Type="http://schemas.openxmlformats.org/officeDocument/2006/relationships/hyperlink" Target="https://www.youtube.com/playlist?list=PLh4Af_PUe6Q_E0SshiXSN-XgXOeT_dxqL" TargetMode="External"/><Relationship Id="rId12" Type="http://schemas.openxmlformats.org/officeDocument/2006/relationships/image" Target="../media/image29.jpeg"/><Relationship Id="rId2" Type="http://schemas.openxmlformats.org/officeDocument/2006/relationships/hyperlink" Target="https://www.youtube.com/playlist?list=PLh4Af_PUe6Q-sZeDXvqJVnxhYtjKtooSe" TargetMode="External"/><Relationship Id="rId1" Type="http://schemas.openxmlformats.org/officeDocument/2006/relationships/slideLayout" Target="../slideLayouts/slideLayout2.xml"/><Relationship Id="rId6" Type="http://schemas.openxmlformats.org/officeDocument/2006/relationships/hyperlink" Target="https://www.youtube.com/playlist?list=PLh4Af_PUe6Q-EvdztXvNO7YddfShi8bK3" TargetMode="External"/><Relationship Id="rId11" Type="http://schemas.openxmlformats.org/officeDocument/2006/relationships/image" Target="../media/image28.jpeg"/><Relationship Id="rId5" Type="http://schemas.openxmlformats.org/officeDocument/2006/relationships/hyperlink" Target="https://www.youtube.com/playlist?list=PLh4Af_PUe6Q8RfDGh5w8DPv3QCj5KljXH" TargetMode="External"/><Relationship Id="rId10" Type="http://schemas.openxmlformats.org/officeDocument/2006/relationships/image" Target="../media/image5.jpeg"/><Relationship Id="rId4" Type="http://schemas.openxmlformats.org/officeDocument/2006/relationships/hyperlink" Target="https://youtu.be/IHOVQspsznE?list=PLh4Af_PUe6Q8m95kn0kfyNeac2-vF1cOB&amp;t=577" TargetMode="External"/><Relationship Id="rId9"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hyperlink" Target="https://jcallinan.github.io/" TargetMode="External"/><Relationship Id="rId3" Type="http://schemas.openxmlformats.org/officeDocument/2006/relationships/diagramLayout" Target="../diagrams/layout1.xml"/><Relationship Id="rId7" Type="http://schemas.openxmlformats.org/officeDocument/2006/relationships/hyperlink" Target="https://sites.pitt.edu/~jpcst52/"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www.upb.pitt.edu/academics/computer-information-systems-and-technology-bs"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princetonreview.com/college-rankings/game-design" TargetMode="External"/><Relationship Id="rId13" Type="http://schemas.openxmlformats.org/officeDocument/2006/relationships/image" Target="../media/image4.png"/><Relationship Id="rId3" Type="http://schemas.openxmlformats.org/officeDocument/2006/relationships/hyperlink" Target="https://games.usc.edu/" TargetMode="External"/><Relationship Id="rId7" Type="http://schemas.openxmlformats.org/officeDocument/2006/relationships/hyperlink" Target="https://www.collegerank.net/best-video-game-design-degree-programs/" TargetMode="External"/><Relationship Id="rId12" Type="http://schemas.openxmlformats.org/officeDocument/2006/relationships/image" Target="../media/image3.jpeg"/><Relationship Id="rId17" Type="http://schemas.openxmlformats.org/officeDocument/2006/relationships/image" Target="../media/image18.png"/><Relationship Id="rId2" Type="http://schemas.openxmlformats.org/officeDocument/2006/relationships/hyperlink" Target="https://www.digipen.edu/academics" TargetMode="Externa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blog.udonis.co/mobile-marketing/mobile-games/game-design-colleges" TargetMode="External"/><Relationship Id="rId11" Type="http://schemas.openxmlformats.org/officeDocument/2006/relationships/hyperlink" Target="https://www.bachelorstudies.com/Bachelor/Game-Design/" TargetMode="External"/><Relationship Id="rId5" Type="http://schemas.openxmlformats.org/officeDocument/2006/relationships/hyperlink" Target="https://www.reddit.com/r/gamedev/comments/1ltqyx/whats_a_good_college_to_look_into_for_game/" TargetMode="External"/><Relationship Id="rId15" Type="http://schemas.openxmlformats.org/officeDocument/2006/relationships/image" Target="../media/image16.png"/><Relationship Id="rId10" Type="http://schemas.openxmlformats.org/officeDocument/2006/relationships/hyperlink" Target="https://www.collegechoice.net/arts-and-design/game-design/best-bachelors-degrees/" TargetMode="External"/><Relationship Id="rId4" Type="http://schemas.openxmlformats.org/officeDocument/2006/relationships/hyperlink" Target="https://www.rit.edu/computing/school-interactive-games-and-media#degree-programs" TargetMode="External"/><Relationship Id="rId9" Type="http://schemas.openxmlformats.org/officeDocument/2006/relationships/hyperlink" Target="https://www.usnews.com/best-colleges/search?schoolType=computer-science&amp;ranking=game-simulation-development&amp;_sort=rank&amp;_sortDirection=asc" TargetMode="Externa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hyperlink" Target="https://studio.blender.org/training/" TargetMode="External"/><Relationship Id="rId13" Type="http://schemas.openxmlformats.org/officeDocument/2006/relationships/image" Target="../media/image9.png"/><Relationship Id="rId3" Type="http://schemas.openxmlformats.org/officeDocument/2006/relationships/hyperlink" Target="https://unity.com/products/unity-certifications/professional-programmer" TargetMode="External"/><Relationship Id="rId7" Type="http://schemas.openxmlformats.org/officeDocument/2006/relationships/hyperlink" Target="https://www.courseduck.com/programming/blender/" TargetMode="External"/><Relationship Id="rId12" Type="http://schemas.openxmlformats.org/officeDocument/2006/relationships/image" Target="../media/image4.png"/><Relationship Id="rId2" Type="http://schemas.openxmlformats.org/officeDocument/2006/relationships/hyperlink" Target="https://unity.com/products/unity-certifications" TargetMode="External"/><Relationship Id="rId1" Type="http://schemas.openxmlformats.org/officeDocument/2006/relationships/slideLayout" Target="../slideLayouts/slideLayout2.xml"/><Relationship Id="rId6" Type="http://schemas.openxmlformats.org/officeDocument/2006/relationships/hyperlink" Target="https://www.unrealengine.com/en-US/onlinelearning-courses" TargetMode="External"/><Relationship Id="rId11" Type="http://schemas.openxmlformats.org/officeDocument/2006/relationships/image" Target="../media/image3.jpeg"/><Relationship Id="rId5" Type="http://schemas.openxmlformats.org/officeDocument/2006/relationships/hyperlink" Target="https://www.unrealengine.com/en-US/training" TargetMode="External"/><Relationship Id="rId10" Type="http://schemas.openxmlformats.org/officeDocument/2006/relationships/image" Target="../media/image19.png"/><Relationship Id="rId4" Type="http://schemas.openxmlformats.org/officeDocument/2006/relationships/hyperlink" Target="https://executive-ed.xpro.mit.edu/virtual-reality-augmented-reality" TargetMode="External"/><Relationship Id="rId9" Type="http://schemas.openxmlformats.org/officeDocument/2006/relationships/hyperlink" Target="https://www.skillshare.com/browse/maya"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linkedin.com/learning/" TargetMode="External"/><Relationship Id="rId13" Type="http://schemas.openxmlformats.org/officeDocument/2006/relationships/image" Target="../media/image22.png"/><Relationship Id="rId3" Type="http://schemas.openxmlformats.org/officeDocument/2006/relationships/hyperlink" Target="http://github.com/" TargetMode="External"/><Relationship Id="rId7" Type="http://schemas.openxmlformats.org/officeDocument/2006/relationships/hyperlink" Target="https://www.udemy.com/" TargetMode="External"/><Relationship Id="rId12"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developer.apple.com/learn/curriculum/" TargetMode="External"/><Relationship Id="rId11" Type="http://schemas.openxmlformats.org/officeDocument/2006/relationships/hyperlink" Target="https://sites.pitt.edu/~jpcst52/" TargetMode="External"/><Relationship Id="rId5" Type="http://schemas.openxmlformats.org/officeDocument/2006/relationships/hyperlink" Target="https://grow.google/certificates/?utm_source=gDigital&amp;utm_medium=paidha&amp;utm_campaign=disc-rm-glp&amp;gclid=CjwKCAiAhreNBhAYEiwAFGGKPBaZo7aJs5iFXV8IXzoeCjF77N0ThQHaOmecyiFThGXUpEb3Iy91wRoC6AIQAvD_BwE#?modal_active=none" TargetMode="External"/><Relationship Id="rId10" Type="http://schemas.openxmlformats.org/officeDocument/2006/relationships/hyperlink" Target="https://jcallinan.github.io/" TargetMode="External"/><Relationship Id="rId4" Type="http://schemas.openxmlformats.org/officeDocument/2006/relationships/hyperlink" Target="http://github.com/jcallinan/" TargetMode="External"/><Relationship Id="rId9" Type="http://schemas.openxmlformats.org/officeDocument/2006/relationships/hyperlink" Target="https://www.uopeople.edu/"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etcode.com/" TargetMode="External"/><Relationship Id="rId2" Type="http://schemas.openxmlformats.org/officeDocument/2006/relationships/hyperlink" Target="https://www.amazon.com/Cracking-Coding-Interview-Programming-Questions/dp/0984782850"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hyperlink" Target="https://github.com/jcallinan/jcallinan.github.io/raw/main/15598%20CIST%200265%20OBJECT%20ORIENTED%20PROGRAMMING.docx" TargetMode="Externa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hyperlink" Target="https://drive.google.com/drive/folders/1jZhdNt8dgMdp-YiBLAKuVA1bWsyrwMOf" TargetMode="External"/><Relationship Id="rId5" Type="http://schemas.openxmlformats.org/officeDocument/2006/relationships/image" Target="../media/image26.jpg"/><Relationship Id="rId10" Type="http://schemas.openxmlformats.org/officeDocument/2006/relationships/image" Target="../media/image27.png"/><Relationship Id="rId4" Type="http://schemas.openxmlformats.org/officeDocument/2006/relationships/hyperlink" Target="https://github.com/jcallinan/jcallinan.github.io/raw/main/24880%20CIST%201421%20MOBILE%20APPLICATN%20PROGRAMMING.doc" TargetMode="External"/><Relationship Id="rId9" Type="http://schemas.openxmlformats.org/officeDocument/2006/relationships/hyperlink" Target="https://github.com/jcallinan/jcallinan.github.io/raw/main/24378%20CIST%201422%20GAME%20DESIGN%20%26%20PROGRAMMING.do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GAME Design &amp; Programming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92500"/>
          </a:bodyPr>
          <a:lstStyle/>
          <a:p>
            <a:pPr>
              <a:spcAft>
                <a:spcPts val="600"/>
              </a:spcAft>
            </a:pPr>
            <a:r>
              <a:rPr lang="en-US" sz="3200" dirty="0">
                <a:solidFill>
                  <a:schemeClr val="tx1"/>
                </a:solidFill>
              </a:rPr>
              <a:t>4/8/2022</a:t>
            </a:r>
          </a:p>
        </p:txBody>
      </p:sp>
      <p:pic>
        <p:nvPicPr>
          <p:cNvPr id="7" name="Picture 2" descr="Jeremy Callinan">
            <a:extLst>
              <a:ext uri="{FF2B5EF4-FFF2-40B4-BE49-F238E27FC236}">
                <a16:creationId xmlns:a16="http://schemas.microsoft.com/office/drawing/2014/main" id="{B868CE87-45A6-4E33-BEC1-85FD2E738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E1AB5DD-9779-4366-BC69-EDE226E111A3}"/>
              </a:ext>
            </a:extLst>
          </p:cNvPr>
          <p:cNvPicPr>
            <a:picLocks noChangeAspect="1"/>
          </p:cNvPicPr>
          <p:nvPr/>
        </p:nvPicPr>
        <p:blipFill>
          <a:blip r:embed="rId4"/>
          <a:stretch>
            <a:fillRect/>
          </a:stretch>
        </p:blipFill>
        <p:spPr>
          <a:xfrm>
            <a:off x="7749535" y="5595899"/>
            <a:ext cx="2842265" cy="735645"/>
          </a:xfrm>
          <a:prstGeom prst="rect">
            <a:avLst/>
          </a:prstGeom>
        </p:spPr>
      </p:pic>
      <p:pic>
        <p:nvPicPr>
          <p:cNvPr id="6146" name="Picture 2">
            <a:extLst>
              <a:ext uri="{FF2B5EF4-FFF2-40B4-BE49-F238E27FC236}">
                <a16:creationId xmlns:a16="http://schemas.microsoft.com/office/drawing/2014/main" id="{115BE39C-73D5-4F74-B676-3E989817B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25" y="936879"/>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5B2CC03-783C-4816-BC44-CBA320EF6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25" y="2085061"/>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42C3BDD-FA8C-4AF8-AE2E-33B1E7C1522C}"/>
              </a:ext>
            </a:extLst>
          </p:cNvPr>
          <p:cNvPicPr>
            <a:picLocks noChangeAspect="1"/>
          </p:cNvPicPr>
          <p:nvPr/>
        </p:nvPicPr>
        <p:blipFill>
          <a:blip r:embed="rId7"/>
          <a:stretch>
            <a:fillRect/>
          </a:stretch>
        </p:blipFill>
        <p:spPr>
          <a:xfrm>
            <a:off x="362625" y="3237590"/>
            <a:ext cx="1695450" cy="1156709"/>
          </a:xfrm>
          <a:prstGeom prst="rect">
            <a:avLst/>
          </a:prstGeom>
        </p:spPr>
      </p:pic>
      <p:pic>
        <p:nvPicPr>
          <p:cNvPr id="11" name="Picture 10">
            <a:extLst>
              <a:ext uri="{FF2B5EF4-FFF2-40B4-BE49-F238E27FC236}">
                <a16:creationId xmlns:a16="http://schemas.microsoft.com/office/drawing/2014/main" id="{D19C22E9-94A9-4921-865D-9170C737E6F3}"/>
              </a:ext>
            </a:extLst>
          </p:cNvPr>
          <p:cNvPicPr>
            <a:picLocks noChangeAspect="1"/>
          </p:cNvPicPr>
          <p:nvPr/>
        </p:nvPicPr>
        <p:blipFill>
          <a:blip r:embed="rId8"/>
          <a:stretch>
            <a:fillRect/>
          </a:stretch>
        </p:blipFill>
        <p:spPr>
          <a:xfrm>
            <a:off x="362625" y="4603269"/>
            <a:ext cx="1695450" cy="1193356"/>
          </a:xfrm>
          <a:prstGeom prst="rect">
            <a:avLst/>
          </a:prstGeom>
        </p:spPr>
      </p:pic>
      <p:pic>
        <p:nvPicPr>
          <p:cNvPr id="13" name="Picture 12">
            <a:extLst>
              <a:ext uri="{FF2B5EF4-FFF2-40B4-BE49-F238E27FC236}">
                <a16:creationId xmlns:a16="http://schemas.microsoft.com/office/drawing/2014/main" id="{4743EE6D-674B-43D6-AE71-373FD1986DC2}"/>
              </a:ext>
            </a:extLst>
          </p:cNvPr>
          <p:cNvPicPr>
            <a:picLocks noChangeAspect="1"/>
          </p:cNvPicPr>
          <p:nvPr/>
        </p:nvPicPr>
        <p:blipFill>
          <a:blip r:embed="rId9"/>
          <a:stretch>
            <a:fillRect/>
          </a:stretch>
        </p:blipFill>
        <p:spPr>
          <a:xfrm>
            <a:off x="3424437" y="5590023"/>
            <a:ext cx="4163173" cy="735645"/>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A93F-A973-43FA-96B3-F909CF61FFBD}"/>
              </a:ext>
            </a:extLst>
          </p:cNvPr>
          <p:cNvSpPr>
            <a:spLocks noGrp="1"/>
          </p:cNvSpPr>
          <p:nvPr>
            <p:ph type="title"/>
          </p:nvPr>
        </p:nvSpPr>
        <p:spPr/>
        <p:txBody>
          <a:bodyPr/>
          <a:lstStyle/>
          <a:p>
            <a:r>
              <a:rPr lang="en-US" dirty="0"/>
              <a:t>PLAYLISTS ON YOUTUBE</a:t>
            </a:r>
          </a:p>
        </p:txBody>
      </p:sp>
      <p:sp>
        <p:nvSpPr>
          <p:cNvPr id="3" name="Content Placeholder 2">
            <a:extLst>
              <a:ext uri="{FF2B5EF4-FFF2-40B4-BE49-F238E27FC236}">
                <a16:creationId xmlns:a16="http://schemas.microsoft.com/office/drawing/2014/main" id="{8326821A-3C04-4774-B688-272B27AEABB9}"/>
              </a:ext>
            </a:extLst>
          </p:cNvPr>
          <p:cNvSpPr>
            <a:spLocks noGrp="1"/>
          </p:cNvSpPr>
          <p:nvPr>
            <p:ph idx="1"/>
          </p:nvPr>
        </p:nvSpPr>
        <p:spPr>
          <a:xfrm>
            <a:off x="1009650" y="1735280"/>
            <a:ext cx="7391400" cy="2716008"/>
          </a:xfrm>
          <a:solidFill>
            <a:schemeClr val="accent4">
              <a:lumMod val="20000"/>
              <a:lumOff val="80000"/>
            </a:schemeClr>
          </a:solidFill>
        </p:spPr>
        <p:txBody>
          <a:bodyPr>
            <a:normAutofit lnSpcReduction="10000"/>
          </a:bodyPr>
          <a:lstStyle/>
          <a:p>
            <a:r>
              <a:rPr lang="en-US" sz="1200" b="1" i="0" dirty="0">
                <a:effectLst/>
              </a:rPr>
              <a:t>Video Game Development - </a:t>
            </a:r>
            <a:r>
              <a:rPr lang="en-US" sz="1200" b="0" i="0" dirty="0">
                <a:effectLst/>
              </a:rPr>
              <a:t> </a:t>
            </a:r>
            <a:r>
              <a:rPr lang="en-US" sz="1200" dirty="0">
                <a:hlinkClick r:id="rId2">
                  <a:extLst>
                    <a:ext uri="{A12FA001-AC4F-418D-AE19-62706E023703}">
                      <ahyp:hlinkClr xmlns:ahyp="http://schemas.microsoft.com/office/drawing/2018/hyperlinkcolor" val="tx"/>
                    </a:ext>
                  </a:extLst>
                </a:hlinkClick>
              </a:rPr>
              <a:t>https://www.youtube.com/playlist?list=PLh4Af_PUe6Q-sZeDXvqJVnxhYtjKtooSe</a:t>
            </a:r>
            <a:r>
              <a:rPr lang="en-US" sz="1200" dirty="0"/>
              <a:t> </a:t>
            </a:r>
          </a:p>
          <a:p>
            <a:r>
              <a:rPr lang="en-US" sz="1200" b="1" dirty="0"/>
              <a:t>Mobile Application Programming - </a:t>
            </a:r>
            <a:r>
              <a:rPr lang="en-US" sz="1200" dirty="0">
                <a:hlinkClick r:id="rId3">
                  <a:extLst>
                    <a:ext uri="{A12FA001-AC4F-418D-AE19-62706E023703}">
                      <ahyp:hlinkClr xmlns:ahyp="http://schemas.microsoft.com/office/drawing/2018/hyperlinkcolor" val="tx"/>
                    </a:ext>
                  </a:extLst>
                </a:hlinkClick>
              </a:rPr>
              <a:t>https://www.youtube.com/playlist?list=PLh4Af_PUe6Q8m95kn0kfyNeac2-vF1cOB</a:t>
            </a:r>
            <a:r>
              <a:rPr lang="en-US" sz="1200" dirty="0"/>
              <a:t> PS </a:t>
            </a:r>
            <a:r>
              <a:rPr lang="en-US" sz="1200" dirty="0">
                <a:hlinkClick r:id="rId4"/>
              </a:rPr>
              <a:t>https://youtu.be/IHOVQspsznE?list=PLh4Af_PUe6Q8m95kn0kfyNeac2-vF1cOB&amp;t=577</a:t>
            </a:r>
            <a:r>
              <a:rPr lang="en-US" sz="1200" dirty="0"/>
              <a:t> </a:t>
            </a:r>
          </a:p>
          <a:p>
            <a:r>
              <a:rPr lang="en-US" sz="1200" b="1" dirty="0"/>
              <a:t>Object Oriented Programming-</a:t>
            </a:r>
            <a:r>
              <a:rPr lang="en-US" sz="1200" dirty="0"/>
              <a:t> </a:t>
            </a:r>
            <a:r>
              <a:rPr lang="en-US" sz="1200" dirty="0">
                <a:hlinkClick r:id="rId5">
                  <a:extLst>
                    <a:ext uri="{A12FA001-AC4F-418D-AE19-62706E023703}">
                      <ahyp:hlinkClr xmlns:ahyp="http://schemas.microsoft.com/office/drawing/2018/hyperlinkcolor" val="tx"/>
                    </a:ext>
                  </a:extLst>
                </a:hlinkClick>
              </a:rPr>
              <a:t>https://www.youtube.com/playlist?list=PLh4Af_PUe6Q8RfDGh5w8DPv3QCj5KljXH</a:t>
            </a:r>
            <a:r>
              <a:rPr lang="en-US" sz="1200" dirty="0"/>
              <a:t> </a:t>
            </a:r>
          </a:p>
          <a:p>
            <a:r>
              <a:rPr lang="en-US" sz="1200" b="1" i="0" dirty="0">
                <a:effectLst/>
              </a:rPr>
              <a:t>Video Game Programming - </a:t>
            </a:r>
            <a:r>
              <a:rPr lang="en-US" sz="1200" b="0" i="0" dirty="0">
                <a:effectLst/>
              </a:rPr>
              <a:t> </a:t>
            </a:r>
            <a:r>
              <a:rPr lang="en-US" sz="1200" dirty="0">
                <a:hlinkClick r:id="rId6">
                  <a:extLst>
                    <a:ext uri="{A12FA001-AC4F-418D-AE19-62706E023703}">
                      <ahyp:hlinkClr xmlns:ahyp="http://schemas.microsoft.com/office/drawing/2018/hyperlinkcolor" val="tx"/>
                    </a:ext>
                  </a:extLst>
                </a:hlinkClick>
              </a:rPr>
              <a:t>https://www.youtube.com/playlist?list=PLh4Af_PUe6Q-EvdztXvNO7YddfShi8bK3</a:t>
            </a:r>
            <a:r>
              <a:rPr lang="en-US" sz="1200" dirty="0"/>
              <a:t> </a:t>
            </a:r>
          </a:p>
          <a:p>
            <a:r>
              <a:rPr lang="en-US" sz="1200" b="1" i="0" dirty="0">
                <a:effectLst/>
              </a:rPr>
              <a:t>Virtual Reality - </a:t>
            </a:r>
            <a:r>
              <a:rPr lang="en-US" sz="1200" b="0" i="0" dirty="0">
                <a:effectLst/>
              </a:rPr>
              <a:t> </a:t>
            </a:r>
            <a:r>
              <a:rPr lang="en-US" sz="1200" dirty="0">
                <a:hlinkClick r:id="rId7">
                  <a:extLst>
                    <a:ext uri="{A12FA001-AC4F-418D-AE19-62706E023703}">
                      <ahyp:hlinkClr xmlns:ahyp="http://schemas.microsoft.com/office/drawing/2018/hyperlinkcolor" val="tx"/>
                    </a:ext>
                  </a:extLst>
                </a:hlinkClick>
              </a:rPr>
              <a:t>https://www.youtube.com/playlist?list=PLh4Af_PUe6Q_E0SshiXSN-XgXOeT_dxqL</a:t>
            </a:r>
            <a:r>
              <a:rPr lang="en-US" sz="1200" dirty="0"/>
              <a:t> </a:t>
            </a:r>
          </a:p>
          <a:p>
            <a:r>
              <a:rPr lang="en-US" sz="1200" b="1" dirty="0"/>
              <a:t>About VR - </a:t>
            </a:r>
            <a:r>
              <a:rPr lang="en-US" sz="1200" dirty="0">
                <a:hlinkClick r:id="rId8"/>
              </a:rPr>
              <a:t>https://www.youtube.com/playlist?list=PLh4Af_PUe6Q9-OR5gGJqEKGc5I-O--YA4</a:t>
            </a:r>
            <a:r>
              <a:rPr lang="en-US" sz="1200" dirty="0"/>
              <a:t> </a:t>
            </a:r>
          </a:p>
        </p:txBody>
      </p:sp>
      <p:pic>
        <p:nvPicPr>
          <p:cNvPr id="4100" name="Picture 4">
            <a:extLst>
              <a:ext uri="{FF2B5EF4-FFF2-40B4-BE49-F238E27FC236}">
                <a16:creationId xmlns:a16="http://schemas.microsoft.com/office/drawing/2014/main" id="{257671FB-9ACC-4B12-B6CA-5B1CE97BA0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3596" y="769710"/>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73A4C4C-9DE0-4797-8A9C-1D9FD7277B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3596" y="2683582"/>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77DD36F-309E-4608-B3A9-BE0B5FDD8F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3596" y="4598773"/>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C02CEE4-364C-4E12-B160-D08D5EB276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57953"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5C0A2E8B-4C4E-4487-8699-54ED95B541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2310"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02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C3DE27-AE5E-4307-8A8B-90B3E40BAF27}"/>
              </a:ext>
            </a:extLst>
          </p:cNvPr>
          <p:cNvPicPr>
            <a:picLocks noChangeAspect="1"/>
          </p:cNvPicPr>
          <p:nvPr/>
        </p:nvPicPr>
        <p:blipFill>
          <a:blip r:embed="rId2"/>
          <a:stretch>
            <a:fillRect/>
          </a:stretch>
        </p:blipFill>
        <p:spPr>
          <a:xfrm>
            <a:off x="4453116" y="2082359"/>
            <a:ext cx="5324475" cy="1649028"/>
          </a:xfrm>
          <a:prstGeom prst="rect">
            <a:avLst/>
          </a:prstGeom>
        </p:spPr>
      </p:pic>
      <p:sp>
        <p:nvSpPr>
          <p:cNvPr id="2" name="Title 1">
            <a:extLst>
              <a:ext uri="{FF2B5EF4-FFF2-40B4-BE49-F238E27FC236}">
                <a16:creationId xmlns:a16="http://schemas.microsoft.com/office/drawing/2014/main" id="{DDECA752-5F4D-4B84-A482-1F92E23AEC6F}"/>
              </a:ext>
            </a:extLst>
          </p:cNvPr>
          <p:cNvSpPr>
            <a:spLocks noGrp="1"/>
          </p:cNvSpPr>
          <p:nvPr>
            <p:ph type="title"/>
          </p:nvPr>
        </p:nvSpPr>
        <p:spPr/>
        <p:txBody>
          <a:bodyPr/>
          <a:lstStyle/>
          <a:p>
            <a:r>
              <a:rPr lang="en-US" dirty="0"/>
              <a:t>FUN STUFF TO CHECK OUT!</a:t>
            </a:r>
          </a:p>
        </p:txBody>
      </p:sp>
      <p:sp>
        <p:nvSpPr>
          <p:cNvPr id="3" name="Content Placeholder 2">
            <a:extLst>
              <a:ext uri="{FF2B5EF4-FFF2-40B4-BE49-F238E27FC236}">
                <a16:creationId xmlns:a16="http://schemas.microsoft.com/office/drawing/2014/main" id="{EA45F9DB-CE05-42D3-922C-B23F43530B35}"/>
              </a:ext>
            </a:extLst>
          </p:cNvPr>
          <p:cNvSpPr>
            <a:spLocks noGrp="1"/>
          </p:cNvSpPr>
          <p:nvPr>
            <p:ph idx="1"/>
          </p:nvPr>
        </p:nvSpPr>
        <p:spPr>
          <a:xfrm>
            <a:off x="900685" y="1936046"/>
            <a:ext cx="3328415" cy="3531303"/>
          </a:xfrm>
          <a:solidFill>
            <a:schemeClr val="accent4">
              <a:lumMod val="20000"/>
              <a:lumOff val="80000"/>
            </a:schemeClr>
          </a:solidFill>
        </p:spPr>
        <p:txBody>
          <a:bodyPr>
            <a:normAutofit/>
          </a:bodyPr>
          <a:lstStyle/>
          <a:p>
            <a:r>
              <a:rPr lang="en-US" sz="3000" dirty="0"/>
              <a:t>Virtual Reality</a:t>
            </a:r>
          </a:p>
          <a:p>
            <a:pPr lvl="1"/>
            <a:r>
              <a:rPr lang="en-US" sz="1800" dirty="0"/>
              <a:t>Meta Quest 2</a:t>
            </a:r>
          </a:p>
          <a:p>
            <a:pPr lvl="1"/>
            <a:r>
              <a:rPr lang="en-US" sz="1800" dirty="0"/>
              <a:t>Oculus Quest 1</a:t>
            </a:r>
          </a:p>
          <a:p>
            <a:pPr lvl="1"/>
            <a:r>
              <a:rPr lang="en-US" sz="1800" dirty="0"/>
              <a:t>Oculus Go</a:t>
            </a:r>
          </a:p>
          <a:p>
            <a:pPr lvl="1"/>
            <a:r>
              <a:rPr lang="en-US" sz="1800" dirty="0"/>
              <a:t>Microsoft HoloLens</a:t>
            </a:r>
          </a:p>
          <a:p>
            <a:r>
              <a:rPr lang="en-US" sz="3000" dirty="0"/>
              <a:t>Unity</a:t>
            </a:r>
            <a:endParaRPr lang="en-US" sz="2000" dirty="0"/>
          </a:p>
          <a:p>
            <a:pPr lvl="1"/>
            <a:r>
              <a:rPr lang="en-US" sz="1800" dirty="0"/>
              <a:t>Standard Assets Project</a:t>
            </a:r>
          </a:p>
          <a:p>
            <a:pPr lvl="1"/>
            <a:r>
              <a:rPr lang="en-US" sz="1800" dirty="0"/>
              <a:t>Other Tutorials</a:t>
            </a:r>
          </a:p>
          <a:p>
            <a:endParaRPr lang="en-US" sz="2000" dirty="0"/>
          </a:p>
        </p:txBody>
      </p:sp>
      <p:pic>
        <p:nvPicPr>
          <p:cNvPr id="3074" name="Picture 2">
            <a:extLst>
              <a:ext uri="{FF2B5EF4-FFF2-40B4-BE49-F238E27FC236}">
                <a16:creationId xmlns:a16="http://schemas.microsoft.com/office/drawing/2014/main" id="{FE8BA098-57BC-4CE1-B610-2F6F28D7A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530" y="4911295"/>
            <a:ext cx="254000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72D29680-C2AB-4427-B55C-1E60B4268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185" y="4266712"/>
            <a:ext cx="4032365" cy="20161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3DF8AF5-8761-4963-B725-2985514F7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233" y="2583580"/>
            <a:ext cx="2268206" cy="127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E3553854-137A-451E-A99D-293D8C15D5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879" y="3383482"/>
            <a:ext cx="2318611" cy="1389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CD0C18-F20B-4052-8921-EAD53533814C}"/>
              </a:ext>
            </a:extLst>
          </p:cNvPr>
          <p:cNvPicPr>
            <a:picLocks noChangeAspect="1"/>
          </p:cNvPicPr>
          <p:nvPr/>
        </p:nvPicPr>
        <p:blipFill>
          <a:blip r:embed="rId7"/>
          <a:stretch>
            <a:fillRect/>
          </a:stretch>
        </p:blipFill>
        <p:spPr>
          <a:xfrm>
            <a:off x="4453116" y="4179950"/>
            <a:ext cx="1095528" cy="428685"/>
          </a:xfrm>
          <a:prstGeom prst="rect">
            <a:avLst/>
          </a:prstGeom>
        </p:spPr>
      </p:pic>
    </p:spTree>
    <p:extLst>
      <p:ext uri="{BB962C8B-B14F-4D97-AF65-F5344CB8AC3E}">
        <p14:creationId xmlns:p14="http://schemas.microsoft.com/office/powerpoint/2010/main" val="276275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044A1-4717-4833-86AA-37298B06DD6D}"/>
              </a:ext>
            </a:extLst>
          </p:cNvPr>
          <p:cNvSpPr/>
          <p:nvPr/>
        </p:nvSpPr>
        <p:spPr>
          <a:xfrm>
            <a:off x="1466850" y="2495550"/>
            <a:ext cx="9191625" cy="20955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Agenda</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82332596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43E091F-451D-4812-874A-0C115D8E6859}"/>
              </a:ext>
            </a:extLst>
          </p:cNvPr>
          <p:cNvSpPr txBox="1"/>
          <p:nvPr/>
        </p:nvSpPr>
        <p:spPr>
          <a:xfrm>
            <a:off x="8410575" y="5805466"/>
            <a:ext cx="2457450" cy="307777"/>
          </a:xfrm>
          <a:prstGeom prst="rect">
            <a:avLst/>
          </a:prstGeom>
          <a:noFill/>
        </p:spPr>
        <p:txBody>
          <a:bodyPr wrap="square">
            <a:spAutoFit/>
          </a:bodyPr>
          <a:lstStyle/>
          <a:p>
            <a:r>
              <a:rPr lang="en-US" sz="1200" b="1" dirty="0">
                <a:hlinkClick r:id="rId7"/>
              </a:rPr>
              <a:t>https://sites.pitt.edu/~jpcst52/</a:t>
            </a:r>
            <a:r>
              <a:rPr lang="en-US" sz="1400" b="1" dirty="0">
                <a:solidFill>
                  <a:srgbClr val="000000"/>
                </a:solidFill>
              </a:rPr>
              <a:t> </a:t>
            </a:r>
            <a:endParaRPr lang="en-US" sz="1200" dirty="0"/>
          </a:p>
        </p:txBody>
      </p:sp>
      <p:sp>
        <p:nvSpPr>
          <p:cNvPr id="7" name="TextBox 6">
            <a:extLst>
              <a:ext uri="{FF2B5EF4-FFF2-40B4-BE49-F238E27FC236}">
                <a16:creationId xmlns:a16="http://schemas.microsoft.com/office/drawing/2014/main" id="{B20E14E7-5657-465C-B39E-A1E60168DA20}"/>
              </a:ext>
            </a:extLst>
          </p:cNvPr>
          <p:cNvSpPr txBox="1"/>
          <p:nvPr/>
        </p:nvSpPr>
        <p:spPr>
          <a:xfrm>
            <a:off x="8410575" y="6054545"/>
            <a:ext cx="2113935" cy="276999"/>
          </a:xfrm>
          <a:prstGeom prst="rect">
            <a:avLst/>
          </a:prstGeom>
          <a:noFill/>
        </p:spPr>
        <p:txBody>
          <a:bodyPr wrap="square">
            <a:spAutoFit/>
          </a:bodyPr>
          <a:lstStyle/>
          <a:p>
            <a:r>
              <a:rPr lang="en-US" sz="1200" b="1" dirty="0">
                <a:solidFill>
                  <a:srgbClr val="000000"/>
                </a:solidFill>
                <a:hlinkClick r:id="rId8"/>
              </a:rPr>
              <a:t>https://jcallinan.github.io/</a:t>
            </a:r>
            <a:r>
              <a:rPr lang="en-US" sz="1200" b="1" dirty="0">
                <a:solidFill>
                  <a:srgbClr val="000000"/>
                </a:solidFill>
              </a:rPr>
              <a:t> </a:t>
            </a:r>
          </a:p>
        </p:txBody>
      </p:sp>
      <p:pic>
        <p:nvPicPr>
          <p:cNvPr id="5122" name="Picture 2" descr="Jeremy Callinan">
            <a:extLst>
              <a:ext uri="{FF2B5EF4-FFF2-40B4-BE49-F238E27FC236}">
                <a16:creationId xmlns:a16="http://schemas.microsoft.com/office/drawing/2014/main" id="{C9743112-D32C-42FC-8F71-0FB814A20B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AB5ADE4-81D5-4023-B10C-043BF4C3D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59" y="984686"/>
            <a:ext cx="11081857" cy="4617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487959" y="412694"/>
            <a:ext cx="5334000" cy="884202"/>
          </a:xfrm>
          <a:solidFill>
            <a:schemeClr val="accent4">
              <a:lumMod val="20000"/>
              <a:lumOff val="80000"/>
            </a:schemeClr>
          </a:solidFill>
        </p:spPr>
        <p:txBody>
          <a:bodyPr/>
          <a:lstStyle/>
          <a:p>
            <a:r>
              <a:rPr lang="en-US" dirty="0"/>
              <a:t>CIS&amp;T @ Pitt-Bradford</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983261" y="5953620"/>
            <a:ext cx="6789140" cy="304305"/>
          </a:xfrm>
          <a:solidFill>
            <a:schemeClr val="accent6">
              <a:lumMod val="20000"/>
              <a:lumOff val="80000"/>
            </a:schemeClr>
          </a:solidFill>
        </p:spPr>
        <p:txBody>
          <a:bodyPr>
            <a:normAutofit/>
          </a:bodyPr>
          <a:lstStyle/>
          <a:p>
            <a:pPr marL="0" indent="0">
              <a:buNone/>
            </a:pPr>
            <a:r>
              <a:rPr lang="en-US" sz="1200" dirty="0">
                <a:hlinkClick r:id="rId3"/>
              </a:rPr>
              <a:t>https://www.upb.pitt.edu/academics/computer-information-systems-and-technology-bs</a:t>
            </a:r>
            <a:r>
              <a:rPr lang="en-US" sz="1200" dirty="0"/>
              <a:t> </a:t>
            </a:r>
          </a:p>
        </p:txBody>
      </p:sp>
      <p:sp>
        <p:nvSpPr>
          <p:cNvPr id="6" name="TextBox 5">
            <a:extLst>
              <a:ext uri="{FF2B5EF4-FFF2-40B4-BE49-F238E27FC236}">
                <a16:creationId xmlns:a16="http://schemas.microsoft.com/office/drawing/2014/main" id="{B1DE4E65-639C-4D24-AEC7-F514A2CCAAEC}"/>
              </a:ext>
            </a:extLst>
          </p:cNvPr>
          <p:cNvSpPr txBox="1"/>
          <p:nvPr/>
        </p:nvSpPr>
        <p:spPr>
          <a:xfrm>
            <a:off x="8153400" y="197346"/>
            <a:ext cx="3819437" cy="6463308"/>
          </a:xfrm>
          <a:prstGeom prst="rect">
            <a:avLst/>
          </a:prstGeom>
          <a:solidFill>
            <a:schemeClr val="accent5">
              <a:lumMod val="20000"/>
              <a:lumOff val="80000"/>
            </a:schemeClr>
          </a:solidFill>
        </p:spPr>
        <p:txBody>
          <a:bodyPr wrap="square">
            <a:spAutoFit/>
          </a:bodyPr>
          <a:lstStyle/>
          <a:p>
            <a:pPr algn="l"/>
            <a:r>
              <a:rPr lang="en-US" b="0" i="0" dirty="0">
                <a:solidFill>
                  <a:srgbClr val="000000"/>
                </a:solidFill>
                <a:effectLst/>
                <a:latin typeface="Open Sans" panose="020B0606030504020204" pitchFamily="34" charset="0"/>
              </a:rPr>
              <a:t>Job titles:</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developer</a:t>
            </a:r>
          </a:p>
          <a:p>
            <a:pPr algn="l">
              <a:buFont typeface="Arial" panose="020B0604020202020204" pitchFamily="34" charset="0"/>
              <a:buChar char="•"/>
            </a:pPr>
            <a:r>
              <a:rPr lang="en-US" i="0" dirty="0">
                <a:solidFill>
                  <a:srgbClr val="000000"/>
                </a:solidFill>
                <a:effectLst/>
                <a:latin typeface="Open Sans" panose="020B0606030504020204" pitchFamily="34" charset="0"/>
              </a:rPr>
              <a:t>Operations engineer</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support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IT consultant</a:t>
            </a:r>
          </a:p>
          <a:p>
            <a:pPr algn="l">
              <a:buFont typeface="Arial" panose="020B0604020202020204" pitchFamily="34" charset="0"/>
              <a:buChar char="•"/>
            </a:pPr>
            <a:r>
              <a:rPr lang="en-US" i="0" dirty="0">
                <a:solidFill>
                  <a:srgbClr val="000000"/>
                </a:solidFill>
                <a:effectLst/>
                <a:latin typeface="Open Sans" panose="020B0606030504020204" pitchFamily="34" charset="0"/>
              </a:rPr>
              <a:t>Systems administrator</a:t>
            </a:r>
          </a:p>
          <a:p>
            <a:pPr algn="l">
              <a:buFont typeface="Arial" panose="020B0604020202020204" pitchFamily="34" charset="0"/>
              <a:buChar char="•"/>
            </a:pPr>
            <a:r>
              <a:rPr lang="en-US" i="0" dirty="0">
                <a:solidFill>
                  <a:srgbClr val="000000"/>
                </a:solidFill>
                <a:effectLst/>
                <a:latin typeface="Open Sans" panose="020B0606030504020204" pitchFamily="34" charset="0"/>
              </a:rPr>
              <a:t>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Clinical systems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Numerical control 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IT manager</a:t>
            </a:r>
          </a:p>
          <a:p>
            <a:pPr algn="l">
              <a:buFont typeface="Arial" panose="020B0604020202020204" pitchFamily="34" charset="0"/>
              <a:buChar char="•"/>
            </a:pPr>
            <a:r>
              <a:rPr lang="en-US" i="0" dirty="0">
                <a:solidFill>
                  <a:srgbClr val="000000"/>
                </a:solidFill>
                <a:effectLst/>
                <a:latin typeface="Open Sans" panose="020B0606030504020204" pitchFamily="34" charset="0"/>
              </a:rPr>
              <a:t>Technical engineer</a:t>
            </a:r>
            <a:br>
              <a:rPr lang="en-US" i="0" dirty="0">
                <a:solidFill>
                  <a:srgbClr val="000000"/>
                </a:solidFill>
                <a:effectLst/>
                <a:latin typeface="Open Sans" panose="020B0606030504020204" pitchFamily="34" charset="0"/>
              </a:rPr>
            </a:br>
            <a:endParaRPr lang="en-US"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Employers:</a:t>
            </a:r>
          </a:p>
          <a:p>
            <a:pPr algn="l">
              <a:buFont typeface="Arial" panose="020B0604020202020204" pitchFamily="34" charset="0"/>
              <a:buChar char="•"/>
            </a:pPr>
            <a:r>
              <a:rPr lang="en-US" i="0" dirty="0">
                <a:solidFill>
                  <a:srgbClr val="000000"/>
                </a:solidFill>
                <a:effectLst/>
                <a:latin typeface="Open Sans" panose="020B0606030504020204" pitchFamily="34" charset="0"/>
              </a:rPr>
              <a:t>Amazon</a:t>
            </a:r>
          </a:p>
          <a:p>
            <a:pPr algn="l">
              <a:buFont typeface="Arial" panose="020B0604020202020204" pitchFamily="34" charset="0"/>
              <a:buChar char="•"/>
            </a:pPr>
            <a:r>
              <a:rPr lang="en-US" i="0" dirty="0">
                <a:solidFill>
                  <a:srgbClr val="000000"/>
                </a:solidFill>
                <a:effectLst/>
                <a:latin typeface="Open Sans" panose="020B0606030504020204" pitchFamily="34" charset="0"/>
              </a:rPr>
              <a:t>Bayer Pharmaceuticals</a:t>
            </a:r>
          </a:p>
          <a:p>
            <a:pPr algn="l">
              <a:buFont typeface="Arial" panose="020B0604020202020204" pitchFamily="34" charset="0"/>
              <a:buChar char="•"/>
            </a:pPr>
            <a:r>
              <a:rPr lang="en-US" i="0" dirty="0">
                <a:solidFill>
                  <a:srgbClr val="000000"/>
                </a:solidFill>
                <a:effectLst/>
                <a:latin typeface="Open Sans" panose="020B0606030504020204" pitchFamily="34" charset="0"/>
              </a:rPr>
              <a:t>Yahoo</a:t>
            </a:r>
          </a:p>
          <a:p>
            <a:pPr algn="l">
              <a:buFont typeface="Arial" panose="020B0604020202020204" pitchFamily="34" charset="0"/>
              <a:buChar char="•"/>
            </a:pPr>
            <a:r>
              <a:rPr lang="en-US" i="0" dirty="0">
                <a:solidFill>
                  <a:srgbClr val="000000"/>
                </a:solidFill>
                <a:effectLst/>
                <a:latin typeface="Open Sans" panose="020B0606030504020204" pitchFamily="34" charset="0"/>
              </a:rPr>
              <a:t>Cargill</a:t>
            </a:r>
          </a:p>
          <a:p>
            <a:pPr algn="l">
              <a:buFont typeface="Arial" panose="020B0604020202020204" pitchFamily="34" charset="0"/>
              <a:buChar char="•"/>
            </a:pPr>
            <a:r>
              <a:rPr lang="en-US" i="0" dirty="0">
                <a:solidFill>
                  <a:srgbClr val="000000"/>
                </a:solidFill>
                <a:effectLst/>
                <a:latin typeface="Open Sans" panose="020B0606030504020204" pitchFamily="34" charset="0"/>
              </a:rPr>
              <a:t>NexGen Technologies</a:t>
            </a:r>
          </a:p>
          <a:p>
            <a:pPr algn="l">
              <a:buFont typeface="Arial" panose="020B0604020202020204" pitchFamily="34" charset="0"/>
              <a:buChar char="•"/>
            </a:pPr>
            <a:r>
              <a:rPr lang="en-US" i="0" dirty="0">
                <a:solidFill>
                  <a:srgbClr val="000000"/>
                </a:solidFill>
                <a:effectLst/>
                <a:latin typeface="Open Sans" panose="020B0606030504020204" pitchFamily="34" charset="0"/>
              </a:rPr>
              <a:t>iGlobal</a:t>
            </a:r>
          </a:p>
          <a:p>
            <a:pPr algn="l">
              <a:buFont typeface="Arial" panose="020B0604020202020204" pitchFamily="34" charset="0"/>
              <a:buChar char="•"/>
            </a:pPr>
            <a:r>
              <a:rPr lang="en-US" i="0" dirty="0">
                <a:solidFill>
                  <a:srgbClr val="000000"/>
                </a:solidFill>
                <a:effectLst/>
                <a:latin typeface="Open Sans" panose="020B0606030504020204" pitchFamily="34" charset="0"/>
              </a:rPr>
              <a:t>Zippo Manufacturing Co.</a:t>
            </a:r>
          </a:p>
          <a:p>
            <a:pPr algn="l">
              <a:buFont typeface="Arial" panose="020B0604020202020204" pitchFamily="34" charset="0"/>
              <a:buChar char="•"/>
            </a:pPr>
            <a:r>
              <a:rPr lang="en-US" i="0" dirty="0">
                <a:solidFill>
                  <a:srgbClr val="000000"/>
                </a:solidFill>
                <a:effectLst/>
                <a:latin typeface="Open Sans" panose="020B0606030504020204" pitchFamily="34" charset="0"/>
              </a:rPr>
              <a:t>Verizon Media Services</a:t>
            </a:r>
          </a:p>
          <a:p>
            <a:pPr algn="l">
              <a:buFont typeface="Arial" panose="020B0604020202020204" pitchFamily="34" charset="0"/>
              <a:buChar char="•"/>
            </a:pPr>
            <a:r>
              <a:rPr lang="en-US" i="0" dirty="0">
                <a:solidFill>
                  <a:srgbClr val="000000"/>
                </a:solidFill>
                <a:effectLst/>
                <a:latin typeface="Open Sans" panose="020B0606030504020204" pitchFamily="34" charset="0"/>
              </a:rPr>
              <a:t>IBM</a:t>
            </a:r>
          </a:p>
          <a:p>
            <a:pPr algn="l">
              <a:buFont typeface="Arial" panose="020B0604020202020204" pitchFamily="34" charset="0"/>
              <a:buChar char="•"/>
            </a:pPr>
            <a:r>
              <a:rPr lang="en-US" dirty="0">
                <a:solidFill>
                  <a:srgbClr val="000000"/>
                </a:solidFill>
                <a:latin typeface="Open Sans" panose="020B0606030504020204" pitchFamily="34" charset="0"/>
              </a:rPr>
              <a:t>Deloitte</a:t>
            </a:r>
            <a:endParaRPr lang="en-US"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2835453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942189" y="562455"/>
            <a:ext cx="10516386" cy="607366"/>
          </a:xfrm>
          <a:solidFill>
            <a:schemeClr val="accent4">
              <a:lumMod val="40000"/>
              <a:lumOff val="60000"/>
            </a:schemeClr>
          </a:solidFill>
        </p:spPr>
        <p:txBody>
          <a:bodyPr>
            <a:noAutofit/>
          </a:bodyPr>
          <a:lstStyle/>
          <a:p>
            <a:r>
              <a:rPr lang="en-US" sz="2600" b="0" i="0" dirty="0">
                <a:solidFill>
                  <a:srgbClr val="000000"/>
                </a:solidFill>
                <a:effectLst/>
                <a:latin typeface="Open Sans" panose="020B0606030504020204" pitchFamily="34" charset="0"/>
              </a:rPr>
              <a:t>George B. Duke Engineering and Information Technologies Building</a:t>
            </a:r>
            <a:endParaRPr lang="en-US" sz="2600" dirty="0"/>
          </a:p>
        </p:txBody>
      </p:sp>
      <p:pic>
        <p:nvPicPr>
          <p:cNvPr id="1026" name="Picture 2" descr="Building nighttime">
            <a:extLst>
              <a:ext uri="{FF2B5EF4-FFF2-40B4-BE49-F238E27FC236}">
                <a16:creationId xmlns:a16="http://schemas.microsoft.com/office/drawing/2014/main" id="{43ECF082-6212-4E35-922C-95CB8F145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841" y="2004969"/>
            <a:ext cx="6606330" cy="44042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97AEDA-93B2-465F-AA36-68CCFEB8CA4E}"/>
              </a:ext>
            </a:extLst>
          </p:cNvPr>
          <p:cNvSpPr txBox="1"/>
          <p:nvPr/>
        </p:nvSpPr>
        <p:spPr>
          <a:xfrm>
            <a:off x="580239" y="3578326"/>
            <a:ext cx="4782336" cy="2862322"/>
          </a:xfrm>
          <a:prstGeom prst="rect">
            <a:avLst/>
          </a:prstGeom>
          <a:solidFill>
            <a:schemeClr val="accent4">
              <a:lumMod val="20000"/>
              <a:lumOff val="80000"/>
            </a:schemeClr>
          </a:solidFill>
        </p:spPr>
        <p:txBody>
          <a:bodyPr wrap="square">
            <a:spAutoFit/>
          </a:bodyPr>
          <a:lstStyle/>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fluid dynamics lab </a:t>
            </a:r>
            <a:r>
              <a:rPr lang="en-US" sz="1200" i="0" dirty="0">
                <a:solidFill>
                  <a:srgbClr val="000000"/>
                </a:solidFill>
                <a:effectLst/>
                <a:latin typeface="Open Sans" panose="020B0604020202020204" pitchFamily="34" charset="0"/>
              </a:rPr>
              <a:t>with a wind tunnel, table-top fluid process automation system, Rankine cycler and more.</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maker space</a:t>
            </a:r>
            <a:r>
              <a:rPr lang="en-US" sz="1200" i="0" dirty="0">
                <a:solidFill>
                  <a:srgbClr val="000000"/>
                </a:solidFill>
                <a:effectLst/>
                <a:latin typeface="Open Sans" panose="020B0604020202020204" pitchFamily="34" charset="0"/>
              </a:rPr>
              <a:t>, featuring 3D printing and scanning for rapid prototyping to be shared with the information technology program.</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An </a:t>
            </a:r>
            <a:r>
              <a:rPr lang="en-US" sz="1200" b="1" i="0" dirty="0">
                <a:solidFill>
                  <a:srgbClr val="000000"/>
                </a:solidFill>
                <a:effectLst/>
                <a:latin typeface="Open Sans" panose="020B0604020202020204" pitchFamily="34" charset="0"/>
              </a:rPr>
              <a:t>expanded Systems, Networks and Projects Lab </a:t>
            </a:r>
            <a:r>
              <a:rPr lang="en-US" sz="1200" i="0" dirty="0">
                <a:solidFill>
                  <a:srgbClr val="000000"/>
                </a:solidFill>
                <a:effectLst/>
                <a:latin typeface="Open Sans" panose="020B0604020202020204" pitchFamily="34" charset="0"/>
              </a:rPr>
              <a:t>– known as a </a:t>
            </a:r>
            <a:r>
              <a:rPr lang="en-US" sz="1200" b="1" i="0" dirty="0">
                <a:solidFill>
                  <a:srgbClr val="000000"/>
                </a:solidFill>
                <a:effectLst/>
                <a:latin typeface="Open Sans" panose="020B0604020202020204" pitchFamily="34" charset="0"/>
              </a:rPr>
              <a:t>SNAP</a:t>
            </a:r>
            <a:r>
              <a:rPr lang="en-US" sz="1200" i="0" dirty="0">
                <a:solidFill>
                  <a:srgbClr val="000000"/>
                </a:solidFill>
                <a:effectLst/>
                <a:latin typeface="Open Sans" panose="020B0604020202020204" pitchFamily="34" charset="0"/>
              </a:rPr>
              <a:t> </a:t>
            </a:r>
            <a:r>
              <a:rPr lang="en-US" sz="1200" b="1" i="0" dirty="0">
                <a:solidFill>
                  <a:srgbClr val="000000"/>
                </a:solidFill>
                <a:effectLst/>
                <a:latin typeface="Open Sans" panose="020B0604020202020204" pitchFamily="34" charset="0"/>
              </a:rPr>
              <a:t>Lab</a:t>
            </a:r>
            <a:r>
              <a:rPr lang="en-US" sz="1200" i="0" dirty="0">
                <a:solidFill>
                  <a:srgbClr val="000000"/>
                </a:solidFill>
                <a:effectLst/>
                <a:latin typeface="Open Sans" panose="020B0604020202020204" pitchFamily="34" charset="0"/>
              </a:rPr>
              <a:t> – to enable students to practice setting up small computer and data operation centers.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FLEX Lab </a:t>
            </a:r>
            <a:r>
              <a:rPr lang="en-US" sz="1200" i="0" dirty="0">
                <a:solidFill>
                  <a:srgbClr val="000000"/>
                </a:solidFill>
                <a:effectLst/>
                <a:latin typeface="Open Sans" panose="020B0604020202020204" pitchFamily="34" charset="0"/>
              </a:rPr>
              <a:t>to give students the space they need to gather data, perform analyses, and creative virtual and scaled prototypes for new products and services.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virtual reality lab </a:t>
            </a:r>
            <a:r>
              <a:rPr lang="en-US" sz="1200" i="0" dirty="0">
                <a:solidFill>
                  <a:srgbClr val="000000"/>
                </a:solidFill>
                <a:effectLst/>
                <a:latin typeface="Open Sans" panose="020B0604020202020204" pitchFamily="34" charset="0"/>
              </a:rPr>
              <a:t>equipped with a presentation platform and a huge screen on which students can present projects as well as an 18-foot-high ceiling to allow for hanging sensors and cameras.</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592123" y="1305204"/>
            <a:ext cx="9971102" cy="2133321"/>
          </a:xfrm>
          <a:solidFill>
            <a:schemeClr val="bg1">
              <a:lumMod val="95000"/>
            </a:schemeClr>
          </a:solidFill>
        </p:spPr>
        <p:txBody>
          <a:bodyPr>
            <a:normAutofit fontScale="85000" lnSpcReduction="20000"/>
          </a:bodyPr>
          <a:lstStyle/>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circuit lab </a:t>
            </a:r>
            <a:r>
              <a:rPr lang="en-US" i="0" dirty="0">
                <a:solidFill>
                  <a:srgbClr val="000000"/>
                </a:solidFill>
                <a:effectLst/>
                <a:latin typeface="Open Sans" panose="020B0604020202020204" pitchFamily="34" charset="0"/>
              </a:rPr>
              <a:t>with bench space for soldering, function generators, analog and digital microcontrollers, spectrum analyzer, and oscilloscopes.</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measurements lab </a:t>
            </a:r>
            <a:r>
              <a:rPr lang="en-US" i="0" dirty="0">
                <a:solidFill>
                  <a:srgbClr val="000000"/>
                </a:solidFill>
                <a:effectLst/>
                <a:latin typeface="Open Sans" panose="020B0604020202020204" pitchFamily="34" charset="0"/>
              </a:rPr>
              <a:t>where students will be able to work with sensors and automation in a space containing programmable logic controllers, wireless sensing hardware, ultrasonic flaw detectors, and more.</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machine shop </a:t>
            </a:r>
            <a:r>
              <a:rPr lang="en-US" i="0" dirty="0">
                <a:solidFill>
                  <a:srgbClr val="000000"/>
                </a:solidFill>
                <a:effectLst/>
                <a:latin typeface="Open Sans" panose="020B0604020202020204" pitchFamily="34" charset="0"/>
              </a:rPr>
              <a:t>with computer-controlled plasma cutter, CNC milling machines and lathes, variable speed drill presses, band saws, machine presses, disc and belt grinders, welders, and rapid prototype machines. Students will be able to create prototypes, then test them in the strength and materials or fluid dynamics lab.</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strength and materials lab</a:t>
            </a:r>
            <a:r>
              <a:rPr lang="en-US" i="0" dirty="0">
                <a:solidFill>
                  <a:srgbClr val="000000"/>
                </a:solidFill>
                <a:effectLst/>
                <a:latin typeface="Open Sans" panose="020B0604020202020204" pitchFamily="34" charset="0"/>
              </a:rPr>
              <a:t>, where students can test, measure, and destroy their creations by pulling, pushing, and hitting them with a compression/tension tester and a dynamic fatigue tester as well as testers for impact, hardness, and torque.</a:t>
            </a:r>
          </a:p>
        </p:txBody>
      </p:sp>
      <p:pic>
        <p:nvPicPr>
          <p:cNvPr id="7172" name="Picture 4" descr="new icon - The Refuge">
            <a:extLst>
              <a:ext uri="{FF2B5EF4-FFF2-40B4-BE49-F238E27FC236}">
                <a16:creationId xmlns:a16="http://schemas.microsoft.com/office/drawing/2014/main" id="{2D5FB22F-AFC6-43EA-88FA-5C4FFA4C8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9227"/>
            <a:ext cx="1000125" cy="52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9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3D0-3296-4053-BA36-2F4D4C9786C1}"/>
              </a:ext>
            </a:extLst>
          </p:cNvPr>
          <p:cNvSpPr>
            <a:spLocks noGrp="1"/>
          </p:cNvSpPr>
          <p:nvPr>
            <p:ph type="title"/>
          </p:nvPr>
        </p:nvSpPr>
        <p:spPr/>
        <p:txBody>
          <a:bodyPr>
            <a:normAutofit/>
          </a:bodyPr>
          <a:lstStyle/>
          <a:p>
            <a:r>
              <a:rPr lang="en-US" sz="3600" dirty="0"/>
              <a:t>GAME DESIGN DEGREES</a:t>
            </a:r>
          </a:p>
        </p:txBody>
      </p:sp>
      <p:sp>
        <p:nvSpPr>
          <p:cNvPr id="3" name="Content Placeholder 2">
            <a:extLst>
              <a:ext uri="{FF2B5EF4-FFF2-40B4-BE49-F238E27FC236}">
                <a16:creationId xmlns:a16="http://schemas.microsoft.com/office/drawing/2014/main" id="{615FC4CF-162B-4C6C-839F-4722AECA676F}"/>
              </a:ext>
            </a:extLst>
          </p:cNvPr>
          <p:cNvSpPr>
            <a:spLocks noGrp="1"/>
          </p:cNvSpPr>
          <p:nvPr>
            <p:ph idx="1"/>
          </p:nvPr>
        </p:nvSpPr>
        <p:spPr>
          <a:xfrm>
            <a:off x="1066797" y="2103120"/>
            <a:ext cx="8521819" cy="3763259"/>
          </a:xfrm>
          <a:solidFill>
            <a:schemeClr val="accent4">
              <a:lumMod val="20000"/>
              <a:lumOff val="80000"/>
            </a:schemeClr>
          </a:solidFill>
        </p:spPr>
        <p:txBody>
          <a:bodyPr>
            <a:noAutofit/>
          </a:bodyPr>
          <a:lstStyle/>
          <a:p>
            <a:pPr rtl="0">
              <a:spcBef>
                <a:spcPts val="0"/>
              </a:spcBef>
              <a:spcAft>
                <a:spcPts val="0"/>
              </a:spcAft>
            </a:pPr>
            <a:r>
              <a:rPr lang="en-US" sz="1800" b="0" dirty="0">
                <a:effectLst/>
                <a:hlinkClick r:id="rId2"/>
              </a:rPr>
              <a:t>https://www.digipen.edu/academics</a:t>
            </a:r>
            <a:r>
              <a:rPr lang="en-US" sz="1800" dirty="0"/>
              <a:t> </a:t>
            </a:r>
          </a:p>
          <a:p>
            <a:pPr rtl="0">
              <a:spcBef>
                <a:spcPts val="0"/>
              </a:spcBef>
              <a:spcAft>
                <a:spcPts val="0"/>
              </a:spcAft>
            </a:pPr>
            <a:r>
              <a:rPr lang="en-US" sz="1800" b="0" dirty="0">
                <a:effectLst/>
                <a:hlinkClick r:id="rId3"/>
              </a:rPr>
              <a:t>https://games.usc.edu/</a:t>
            </a:r>
            <a:r>
              <a:rPr lang="en-US" sz="1800" b="0" dirty="0">
                <a:effectLst/>
              </a:rPr>
              <a:t> </a:t>
            </a:r>
          </a:p>
          <a:p>
            <a:pPr rtl="0">
              <a:spcBef>
                <a:spcPts val="0"/>
              </a:spcBef>
              <a:spcAft>
                <a:spcPts val="0"/>
              </a:spcAft>
            </a:pPr>
            <a:r>
              <a:rPr lang="en-US" sz="1800" b="0" dirty="0">
                <a:effectLst/>
                <a:hlinkClick r:id="rId4"/>
              </a:rPr>
              <a:t>https://www.rit.edu/computing/school-interactive-games-and-media#degree-programs</a:t>
            </a:r>
            <a:r>
              <a:rPr lang="en-US" sz="1800" b="0" dirty="0">
                <a:effectLst/>
              </a:rPr>
              <a:t> </a:t>
            </a:r>
          </a:p>
          <a:p>
            <a:pPr rtl="0">
              <a:spcBef>
                <a:spcPts val="0"/>
              </a:spcBef>
              <a:spcAft>
                <a:spcPts val="0"/>
              </a:spcAft>
            </a:pPr>
            <a:r>
              <a:rPr lang="en-US" sz="1400" b="0" dirty="0">
                <a:effectLst/>
                <a:hlinkClick r:id="rId5"/>
              </a:rPr>
              <a:t>https://www.reddit.com/r/gamedev/comments/1ltqyx/whats_a_good_college_to_look_into_for_game/</a:t>
            </a:r>
            <a:r>
              <a:rPr lang="en-US" sz="1400" dirty="0"/>
              <a:t> </a:t>
            </a:r>
            <a:endParaRPr lang="en-US" sz="1400" b="0" i="0" u="none" strike="noStrike" dirty="0">
              <a:solidFill>
                <a:srgbClr val="000000"/>
              </a:solidFill>
              <a:effectLst/>
            </a:endParaRPr>
          </a:p>
          <a:p>
            <a:pPr rtl="0">
              <a:spcBef>
                <a:spcPts val="0"/>
              </a:spcBef>
              <a:spcAft>
                <a:spcPts val="0"/>
              </a:spcAft>
            </a:pPr>
            <a:r>
              <a:rPr lang="en-US" sz="1400" b="0" i="0" u="none" strike="noStrike" dirty="0">
                <a:solidFill>
                  <a:srgbClr val="000000"/>
                </a:solidFill>
                <a:effectLst/>
              </a:rPr>
              <a:t>Best list! </a:t>
            </a:r>
            <a:r>
              <a:rPr lang="en-US" sz="1400" b="0" i="0" u="none" strike="noStrike" dirty="0">
                <a:solidFill>
                  <a:srgbClr val="000000"/>
                </a:solidFill>
                <a:effectLst/>
                <a:hlinkClick r:id="rId6"/>
              </a:rPr>
              <a:t>https://www.blog.udonis.co/mobile-marketing/mobile-games/game-design-colleges</a:t>
            </a:r>
            <a:r>
              <a:rPr lang="en-US" sz="1400" b="0" i="0" u="none" strike="noStrike" dirty="0">
                <a:solidFill>
                  <a:srgbClr val="000000"/>
                </a:solidFill>
                <a:effectLst/>
              </a:rPr>
              <a:t> </a:t>
            </a:r>
          </a:p>
          <a:p>
            <a:pPr rtl="0">
              <a:spcBef>
                <a:spcPts val="0"/>
              </a:spcBef>
              <a:spcAft>
                <a:spcPts val="0"/>
              </a:spcAft>
            </a:pPr>
            <a:r>
              <a:rPr lang="en-US" sz="1400" b="0" i="0" u="none" strike="noStrike" dirty="0">
                <a:solidFill>
                  <a:srgbClr val="000000"/>
                </a:solidFill>
                <a:effectLst/>
                <a:hlinkClick r:id="rId7"/>
              </a:rPr>
              <a:t>https://www.collegerank.net/best-video-game-design-degree-programs/</a:t>
            </a:r>
            <a:r>
              <a:rPr lang="en-US" sz="1400" dirty="0">
                <a:solidFill>
                  <a:srgbClr val="000000"/>
                </a:solidFill>
              </a:rPr>
              <a:t> </a:t>
            </a:r>
          </a:p>
          <a:p>
            <a:pPr rtl="0">
              <a:spcBef>
                <a:spcPts val="0"/>
              </a:spcBef>
              <a:spcAft>
                <a:spcPts val="0"/>
              </a:spcAft>
            </a:pPr>
            <a:r>
              <a:rPr lang="en-US" sz="1400" b="0" i="0" u="none" strike="noStrike" dirty="0">
                <a:solidFill>
                  <a:srgbClr val="000000"/>
                </a:solidFill>
                <a:effectLst/>
                <a:hlinkClick r:id="rId8"/>
              </a:rPr>
              <a:t>https://www.princetonreview.com/college-rankings/game-design</a:t>
            </a:r>
            <a:r>
              <a:rPr lang="en-US" sz="1400" b="0" i="0" u="none" strike="noStrike" dirty="0">
                <a:solidFill>
                  <a:srgbClr val="000000"/>
                </a:solidFill>
                <a:effectLst/>
              </a:rPr>
              <a:t> </a:t>
            </a:r>
          </a:p>
          <a:p>
            <a:pPr rtl="0">
              <a:spcBef>
                <a:spcPts val="0"/>
              </a:spcBef>
              <a:spcAft>
                <a:spcPts val="0"/>
              </a:spcAft>
            </a:pPr>
            <a:r>
              <a:rPr lang="en-US" sz="1400" b="0" dirty="0">
                <a:effectLst/>
                <a:hlinkClick r:id="rId9"/>
              </a:rPr>
              <a:t>https://www.usnews.com/best-colleges/search?schoolType=computer-science&amp;ranking=game-simulation-development&amp;_sort=rank&amp;_sortDirection=asc</a:t>
            </a:r>
            <a:r>
              <a:rPr lang="en-US" sz="1400" b="0" dirty="0">
                <a:effectLst/>
              </a:rPr>
              <a:t> </a:t>
            </a:r>
          </a:p>
          <a:p>
            <a:pPr rtl="0">
              <a:spcBef>
                <a:spcPts val="0"/>
              </a:spcBef>
              <a:spcAft>
                <a:spcPts val="0"/>
              </a:spcAft>
            </a:pPr>
            <a:r>
              <a:rPr lang="en-US" sz="1400" b="0" dirty="0">
                <a:effectLst/>
              </a:rPr>
              <a:t>Salary info too: </a:t>
            </a:r>
            <a:r>
              <a:rPr lang="en-US" sz="1400" b="0" dirty="0">
                <a:effectLst/>
                <a:hlinkClick r:id="rId10"/>
              </a:rPr>
              <a:t>https://www.collegechoice.net/arts-and-design/game-design/best-bachelors-degrees/</a:t>
            </a:r>
            <a:r>
              <a:rPr lang="en-US" sz="1400" dirty="0"/>
              <a:t> </a:t>
            </a:r>
          </a:p>
          <a:p>
            <a:pPr rtl="0">
              <a:spcBef>
                <a:spcPts val="0"/>
              </a:spcBef>
              <a:spcAft>
                <a:spcPts val="0"/>
              </a:spcAft>
            </a:pPr>
            <a:r>
              <a:rPr lang="en-US" sz="1400" b="0" dirty="0">
                <a:effectLst/>
                <a:hlinkClick r:id="rId11"/>
              </a:rPr>
              <a:t>https://www.bachelorstudies.com/Bachelor/Game-Design/</a:t>
            </a:r>
            <a:r>
              <a:rPr lang="en-US" sz="1400" b="0" dirty="0">
                <a:effectLst/>
              </a:rPr>
              <a:t> </a:t>
            </a:r>
            <a:endParaRPr lang="en-US" sz="1600" b="0" dirty="0">
              <a:effectLst/>
            </a:endParaRPr>
          </a:p>
        </p:txBody>
      </p:sp>
      <p:pic>
        <p:nvPicPr>
          <p:cNvPr id="6" name="Picture 2" descr="Jeremy Callinan">
            <a:extLst>
              <a:ext uri="{FF2B5EF4-FFF2-40B4-BE49-F238E27FC236}">
                <a16:creationId xmlns:a16="http://schemas.microsoft.com/office/drawing/2014/main" id="{F929E892-74E2-4518-8E38-DE9478CDED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4C508D-0BE4-42B9-8052-B5BE7C64D352}"/>
              </a:ext>
            </a:extLst>
          </p:cNvPr>
          <p:cNvPicPr>
            <a:picLocks noChangeAspect="1"/>
          </p:cNvPicPr>
          <p:nvPr/>
        </p:nvPicPr>
        <p:blipFill>
          <a:blip r:embed="rId13"/>
          <a:stretch>
            <a:fillRect/>
          </a:stretch>
        </p:blipFill>
        <p:spPr>
          <a:xfrm>
            <a:off x="9139530" y="5866379"/>
            <a:ext cx="1811696" cy="468910"/>
          </a:xfrm>
          <a:prstGeom prst="rect">
            <a:avLst/>
          </a:prstGeom>
        </p:spPr>
      </p:pic>
      <p:pic>
        <p:nvPicPr>
          <p:cNvPr id="8" name="Picture 7">
            <a:extLst>
              <a:ext uri="{FF2B5EF4-FFF2-40B4-BE49-F238E27FC236}">
                <a16:creationId xmlns:a16="http://schemas.microsoft.com/office/drawing/2014/main" id="{7D355ED9-5425-48CB-BF9E-5134506E0960}"/>
              </a:ext>
            </a:extLst>
          </p:cNvPr>
          <p:cNvPicPr>
            <a:picLocks noChangeAspect="1"/>
          </p:cNvPicPr>
          <p:nvPr/>
        </p:nvPicPr>
        <p:blipFill>
          <a:blip r:embed="rId14"/>
          <a:stretch>
            <a:fillRect/>
          </a:stretch>
        </p:blipFill>
        <p:spPr>
          <a:xfrm>
            <a:off x="6305868" y="5858889"/>
            <a:ext cx="2653660" cy="468910"/>
          </a:xfrm>
          <a:prstGeom prst="rect">
            <a:avLst/>
          </a:prstGeom>
        </p:spPr>
      </p:pic>
      <p:pic>
        <p:nvPicPr>
          <p:cNvPr id="9" name="Picture 8">
            <a:extLst>
              <a:ext uri="{FF2B5EF4-FFF2-40B4-BE49-F238E27FC236}">
                <a16:creationId xmlns:a16="http://schemas.microsoft.com/office/drawing/2014/main" id="{ECAEDB58-5FF8-4C73-A63E-2329F0687A20}"/>
              </a:ext>
            </a:extLst>
          </p:cNvPr>
          <p:cNvPicPr>
            <a:picLocks noChangeAspect="1"/>
          </p:cNvPicPr>
          <p:nvPr/>
        </p:nvPicPr>
        <p:blipFill>
          <a:blip r:embed="rId15"/>
          <a:stretch>
            <a:fillRect/>
          </a:stretch>
        </p:blipFill>
        <p:spPr>
          <a:xfrm>
            <a:off x="9240598" y="643430"/>
            <a:ext cx="2257740" cy="762106"/>
          </a:xfrm>
          <a:prstGeom prst="rect">
            <a:avLst/>
          </a:prstGeom>
        </p:spPr>
      </p:pic>
      <p:pic>
        <p:nvPicPr>
          <p:cNvPr id="11" name="Picture 10">
            <a:extLst>
              <a:ext uri="{FF2B5EF4-FFF2-40B4-BE49-F238E27FC236}">
                <a16:creationId xmlns:a16="http://schemas.microsoft.com/office/drawing/2014/main" id="{C9A3590A-4736-4921-9C0C-22DA9A811BA2}"/>
              </a:ext>
            </a:extLst>
          </p:cNvPr>
          <p:cNvPicPr>
            <a:picLocks noChangeAspect="1"/>
          </p:cNvPicPr>
          <p:nvPr/>
        </p:nvPicPr>
        <p:blipFill>
          <a:blip r:embed="rId16"/>
          <a:stretch>
            <a:fillRect/>
          </a:stretch>
        </p:blipFill>
        <p:spPr>
          <a:xfrm>
            <a:off x="9221506" y="1545225"/>
            <a:ext cx="2257740" cy="546459"/>
          </a:xfrm>
          <a:prstGeom prst="rect">
            <a:avLst/>
          </a:prstGeom>
        </p:spPr>
      </p:pic>
      <p:pic>
        <p:nvPicPr>
          <p:cNvPr id="13" name="Picture 12">
            <a:extLst>
              <a:ext uri="{FF2B5EF4-FFF2-40B4-BE49-F238E27FC236}">
                <a16:creationId xmlns:a16="http://schemas.microsoft.com/office/drawing/2014/main" id="{77FC904C-DCB6-4DCA-94F8-BCAEED71113D}"/>
              </a:ext>
            </a:extLst>
          </p:cNvPr>
          <p:cNvPicPr>
            <a:picLocks noChangeAspect="1"/>
          </p:cNvPicPr>
          <p:nvPr/>
        </p:nvPicPr>
        <p:blipFill>
          <a:blip r:embed="rId17"/>
          <a:stretch>
            <a:fillRect/>
          </a:stretch>
        </p:blipFill>
        <p:spPr>
          <a:xfrm>
            <a:off x="9221506" y="2231373"/>
            <a:ext cx="2257740" cy="538779"/>
          </a:xfrm>
          <a:prstGeom prst="rect">
            <a:avLst/>
          </a:prstGeom>
        </p:spPr>
      </p:pic>
    </p:spTree>
    <p:extLst>
      <p:ext uri="{BB962C8B-B14F-4D97-AF65-F5344CB8AC3E}">
        <p14:creationId xmlns:p14="http://schemas.microsoft.com/office/powerpoint/2010/main" val="130414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3D0-3296-4053-BA36-2F4D4C9786C1}"/>
              </a:ext>
            </a:extLst>
          </p:cNvPr>
          <p:cNvSpPr>
            <a:spLocks noGrp="1"/>
          </p:cNvSpPr>
          <p:nvPr>
            <p:ph type="title"/>
          </p:nvPr>
        </p:nvSpPr>
        <p:spPr/>
        <p:txBody>
          <a:bodyPr>
            <a:normAutofit/>
          </a:bodyPr>
          <a:lstStyle/>
          <a:p>
            <a:r>
              <a:rPr lang="en-US" sz="3600" dirty="0"/>
              <a:t>GAME DESIGN CERTIFICATIONS</a:t>
            </a:r>
          </a:p>
        </p:txBody>
      </p:sp>
      <p:sp>
        <p:nvSpPr>
          <p:cNvPr id="3" name="Content Placeholder 2">
            <a:extLst>
              <a:ext uri="{FF2B5EF4-FFF2-40B4-BE49-F238E27FC236}">
                <a16:creationId xmlns:a16="http://schemas.microsoft.com/office/drawing/2014/main" id="{615FC4CF-162B-4C6C-839F-4722AECA676F}"/>
              </a:ext>
            </a:extLst>
          </p:cNvPr>
          <p:cNvSpPr>
            <a:spLocks noGrp="1"/>
          </p:cNvSpPr>
          <p:nvPr>
            <p:ph idx="1"/>
          </p:nvPr>
        </p:nvSpPr>
        <p:spPr>
          <a:xfrm>
            <a:off x="1066799" y="2103120"/>
            <a:ext cx="6189677" cy="3895008"/>
          </a:xfrm>
          <a:solidFill>
            <a:schemeClr val="accent4">
              <a:lumMod val="20000"/>
              <a:lumOff val="80000"/>
            </a:schemeClr>
          </a:solidFill>
        </p:spPr>
        <p:txBody>
          <a:bodyPr>
            <a:no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Unity</a:t>
            </a:r>
            <a:br>
              <a:rPr lang="en-US" sz="1600" b="0" dirty="0">
                <a:effectLst/>
              </a:rPr>
            </a:br>
            <a:r>
              <a:rPr lang="en-US" sz="1600" b="0" i="0" u="sng" strike="noStrike" dirty="0">
                <a:solidFill>
                  <a:srgbClr val="1155CC"/>
                </a:solidFill>
                <a:effectLst/>
                <a:latin typeface="Arial" panose="020B0604020202020204" pitchFamily="34" charset="0"/>
                <a:hlinkClick r:id="rId2"/>
              </a:rPr>
              <a:t>https://unity.com/products/unity-certifications</a:t>
            </a:r>
            <a:r>
              <a:rPr lang="en-US" sz="1600" b="0" i="0" u="none" strike="noStrike" dirty="0">
                <a:solidFill>
                  <a:srgbClr val="000000"/>
                </a:solidFill>
                <a:effectLst/>
                <a:latin typeface="Arial" panose="020B0604020202020204" pitchFamily="34" charset="0"/>
              </a:rPr>
              <a:t>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3"/>
              </a:rPr>
              <a:t>https://unity.com/products/unity-certifications/professional-programmer</a:t>
            </a:r>
            <a:r>
              <a:rPr lang="en-US" sz="1600" b="0" i="0" u="none" strike="noStrike" dirty="0">
                <a:solidFill>
                  <a:srgbClr val="000000"/>
                </a:solidFill>
                <a:effectLst/>
                <a:latin typeface="Arial" panose="020B0604020202020204" pitchFamily="34" charset="0"/>
              </a:rPr>
              <a:t> </a:t>
            </a:r>
          </a:p>
          <a:p>
            <a:pPr>
              <a:spcBef>
                <a:spcPts val="0"/>
              </a:spcBef>
            </a:pPr>
            <a:r>
              <a:rPr lang="en-US" sz="1600" b="0" i="0" u="sng" strike="noStrike" dirty="0">
                <a:solidFill>
                  <a:srgbClr val="1155CC"/>
                </a:solidFill>
                <a:effectLst/>
                <a:latin typeface="Arial" panose="020B0604020202020204" pitchFamily="34" charset="0"/>
                <a:hlinkClick r:id="rId4"/>
              </a:rPr>
              <a:t>https://executive-ed.xpro.mit.edu/virtual-reality-augmented-reality</a:t>
            </a:r>
            <a:br>
              <a:rPr lang="en-US" sz="1600" b="0" dirty="0">
                <a:effectLst/>
              </a:rPr>
            </a:br>
            <a:r>
              <a:rPr lang="en-US" sz="1600" b="0" i="0" u="none" strike="noStrike" dirty="0">
                <a:solidFill>
                  <a:srgbClr val="000000"/>
                </a:solidFill>
                <a:effectLst/>
                <a:latin typeface="Arial" panose="020B0604020202020204" pitchFamily="34" charset="0"/>
              </a:rPr>
              <a:t>Unreal Engine</a:t>
            </a:r>
            <a:br>
              <a:rPr lang="en-US" sz="1600" b="0" dirty="0">
                <a:effectLst/>
              </a:rPr>
            </a:br>
            <a:r>
              <a:rPr lang="en-US" sz="1600" b="0" i="0" u="sng" strike="noStrike" dirty="0">
                <a:solidFill>
                  <a:srgbClr val="1155CC"/>
                </a:solidFill>
                <a:effectLst/>
                <a:latin typeface="Arial" panose="020B0604020202020204" pitchFamily="34" charset="0"/>
                <a:hlinkClick r:id="rId5"/>
              </a:rPr>
              <a:t>https://www.unrealengine.com/en-US/training</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6"/>
              </a:rPr>
              <a:t>https://www.unrealengine.com/en-US/onlinelearning-courses</a:t>
            </a:r>
            <a:br>
              <a:rPr lang="en-US" sz="1600" b="0" dirty="0">
                <a:effectLst/>
              </a:rPr>
            </a:br>
            <a:r>
              <a:rPr lang="en-US" sz="1600" b="0" i="0" u="none" strike="noStrike" dirty="0">
                <a:solidFill>
                  <a:srgbClr val="000000"/>
                </a:solidFill>
                <a:effectLst/>
                <a:latin typeface="Arial" panose="020B0604020202020204" pitchFamily="34" charset="0"/>
              </a:rPr>
              <a:t>Blender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7"/>
              </a:rPr>
              <a:t>https://www.courseduck.com/programming/blender/</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8"/>
              </a:rPr>
              <a:t>https://studio.blender.org/training/</a:t>
            </a:r>
            <a:br>
              <a:rPr lang="en-US" sz="1600" b="0" dirty="0">
                <a:effectLst/>
              </a:rPr>
            </a:br>
            <a:r>
              <a:rPr lang="en-US" sz="1600" b="0" i="0" u="none" strike="noStrike" dirty="0">
                <a:solidFill>
                  <a:srgbClr val="000000"/>
                </a:solidFill>
                <a:effectLst/>
                <a:latin typeface="Arial" panose="020B0604020202020204" pitchFamily="34" charset="0"/>
              </a:rPr>
              <a:t>Maya</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9"/>
              </a:rPr>
              <a:t>https://www.skillshare.com/browse/maya</a:t>
            </a:r>
            <a:endParaRPr lang="en-US" sz="1600" b="0" dirty="0">
              <a:effectLst/>
            </a:endParaRPr>
          </a:p>
        </p:txBody>
      </p:sp>
      <p:pic>
        <p:nvPicPr>
          <p:cNvPr id="5" name="Picture 4">
            <a:extLst>
              <a:ext uri="{FF2B5EF4-FFF2-40B4-BE49-F238E27FC236}">
                <a16:creationId xmlns:a16="http://schemas.microsoft.com/office/drawing/2014/main" id="{D809257A-FA87-4D3D-B57D-1627DF21E631}"/>
              </a:ext>
            </a:extLst>
          </p:cNvPr>
          <p:cNvPicPr>
            <a:picLocks noChangeAspect="1"/>
          </p:cNvPicPr>
          <p:nvPr/>
        </p:nvPicPr>
        <p:blipFill>
          <a:blip r:embed="rId10"/>
          <a:stretch>
            <a:fillRect/>
          </a:stretch>
        </p:blipFill>
        <p:spPr>
          <a:xfrm>
            <a:off x="7389338" y="1929468"/>
            <a:ext cx="4143647" cy="2385736"/>
          </a:xfrm>
          <a:prstGeom prst="rect">
            <a:avLst/>
          </a:prstGeom>
        </p:spPr>
      </p:pic>
      <p:pic>
        <p:nvPicPr>
          <p:cNvPr id="6" name="Picture 2" descr="Jeremy Callinan">
            <a:extLst>
              <a:ext uri="{FF2B5EF4-FFF2-40B4-BE49-F238E27FC236}">
                <a16:creationId xmlns:a16="http://schemas.microsoft.com/office/drawing/2014/main" id="{F929E892-74E2-4518-8E38-DE9478CDED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4C508D-0BE4-42B9-8052-B5BE7C64D352}"/>
              </a:ext>
            </a:extLst>
          </p:cNvPr>
          <p:cNvPicPr>
            <a:picLocks noChangeAspect="1"/>
          </p:cNvPicPr>
          <p:nvPr/>
        </p:nvPicPr>
        <p:blipFill>
          <a:blip r:embed="rId12"/>
          <a:stretch>
            <a:fillRect/>
          </a:stretch>
        </p:blipFill>
        <p:spPr>
          <a:xfrm>
            <a:off x="9139530" y="5866379"/>
            <a:ext cx="1811696" cy="468910"/>
          </a:xfrm>
          <a:prstGeom prst="rect">
            <a:avLst/>
          </a:prstGeom>
        </p:spPr>
      </p:pic>
      <p:pic>
        <p:nvPicPr>
          <p:cNvPr id="8" name="Picture 7">
            <a:extLst>
              <a:ext uri="{FF2B5EF4-FFF2-40B4-BE49-F238E27FC236}">
                <a16:creationId xmlns:a16="http://schemas.microsoft.com/office/drawing/2014/main" id="{7D355ED9-5425-48CB-BF9E-5134506E0960}"/>
              </a:ext>
            </a:extLst>
          </p:cNvPr>
          <p:cNvPicPr>
            <a:picLocks noChangeAspect="1"/>
          </p:cNvPicPr>
          <p:nvPr/>
        </p:nvPicPr>
        <p:blipFill>
          <a:blip r:embed="rId13"/>
          <a:stretch>
            <a:fillRect/>
          </a:stretch>
        </p:blipFill>
        <p:spPr>
          <a:xfrm>
            <a:off x="6305868" y="5858889"/>
            <a:ext cx="2653660" cy="468910"/>
          </a:xfrm>
          <a:prstGeom prst="rect">
            <a:avLst/>
          </a:prstGeom>
        </p:spPr>
      </p:pic>
    </p:spTree>
    <p:extLst>
      <p:ext uri="{BB962C8B-B14F-4D97-AF65-F5344CB8AC3E}">
        <p14:creationId xmlns:p14="http://schemas.microsoft.com/office/powerpoint/2010/main" val="31334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p:txBody>
          <a:bodyPr/>
          <a:lstStyle/>
          <a:p>
            <a:r>
              <a:rPr lang="en-US" dirty="0"/>
              <a:t>OTHER IMPORTANT CERTS / THINGS TO DO</a:t>
            </a:r>
          </a:p>
        </p:txBody>
      </p:sp>
      <p:pic>
        <p:nvPicPr>
          <p:cNvPr id="5" name="Picture 4">
            <a:extLst>
              <a:ext uri="{FF2B5EF4-FFF2-40B4-BE49-F238E27FC236}">
                <a16:creationId xmlns:a16="http://schemas.microsoft.com/office/drawing/2014/main" id="{01C7ABD8-9ADB-45B8-885B-94A87F23550B}"/>
              </a:ext>
            </a:extLst>
          </p:cNvPr>
          <p:cNvPicPr>
            <a:picLocks noChangeAspect="1"/>
          </p:cNvPicPr>
          <p:nvPr/>
        </p:nvPicPr>
        <p:blipFill>
          <a:blip r:embed="rId2"/>
          <a:stretch>
            <a:fillRect/>
          </a:stretch>
        </p:blipFill>
        <p:spPr>
          <a:xfrm>
            <a:off x="7999140" y="1518144"/>
            <a:ext cx="3647789" cy="2640435"/>
          </a:xfrm>
          <a:prstGeom prst="rect">
            <a:avLst/>
          </a:prstGeom>
        </p:spPr>
      </p:pic>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1" y="2103120"/>
            <a:ext cx="6534150" cy="3849624"/>
          </a:xfrm>
          <a:solidFill>
            <a:schemeClr val="accent4">
              <a:lumMod val="20000"/>
              <a:lumOff val="80000"/>
            </a:schemeClr>
          </a:solidFill>
        </p:spPr>
        <p:txBody>
          <a:bodyPr>
            <a:normAutofit fontScale="92500" lnSpcReduction="20000"/>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GitHub</a:t>
            </a:r>
            <a:endParaRPr lang="en-US" b="1"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3"/>
              </a:rPr>
              <a:t>http://github.com/</a:t>
            </a:r>
            <a:r>
              <a:rPr 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hlinkClick r:id="rId4"/>
              </a:rPr>
              <a:t>http://github.com/jcallinan/</a:t>
            </a:r>
            <a:r>
              <a:rPr lang="en-US" sz="1800" b="0" i="0" u="none" strike="noStrike" dirty="0">
                <a:solidFill>
                  <a:srgbClr val="000000"/>
                </a:solidFill>
                <a:effectLst/>
                <a:latin typeface="Arial" panose="020B0604020202020204" pitchFamily="34" charset="0"/>
              </a:rPr>
              <a:t> </a:t>
            </a:r>
            <a:br>
              <a:rPr lang="en-US" b="0" dirty="0">
                <a:effectLst/>
              </a:rPr>
            </a:b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Google Developers - </a:t>
            </a:r>
            <a:r>
              <a:rPr lang="en-US" sz="1800" b="0" i="0" u="sng" strike="noStrike" dirty="0">
                <a:solidFill>
                  <a:srgbClr val="1155CC"/>
                </a:solidFill>
                <a:effectLst/>
                <a:latin typeface="Arial" panose="020B0604020202020204" pitchFamily="34" charset="0"/>
              </a:rPr>
              <a:t>https://developers.google.com/certification </a:t>
            </a:r>
          </a:p>
          <a:p>
            <a:pPr rtl="0">
              <a:spcBef>
                <a:spcPts val="0"/>
              </a:spcBef>
              <a:spcAft>
                <a:spcPts val="0"/>
              </a:spcAft>
            </a:pPr>
            <a:r>
              <a:rPr lang="en-US" sz="1800" b="0" i="0" u="none" strike="noStrike" dirty="0">
                <a:solidFill>
                  <a:srgbClr val="000000"/>
                </a:solidFill>
                <a:effectLst/>
                <a:latin typeface="Arial" panose="020B0604020202020204" pitchFamily="34" charset="0"/>
              </a:rPr>
              <a:t>Google Career certificates -</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5"/>
              </a:rPr>
              <a:t>https://grow.google/certificates/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Apple Developer Certification - </a:t>
            </a:r>
            <a:r>
              <a:rPr lang="en-US" sz="1800" b="0" i="0" u="sng" strike="noStrike" dirty="0">
                <a:solidFill>
                  <a:srgbClr val="1155CC"/>
                </a:solidFill>
                <a:effectLst/>
                <a:latin typeface="Arial" panose="020B0604020202020204" pitchFamily="34" charset="0"/>
                <a:hlinkClick r:id="rId6"/>
              </a:rPr>
              <a:t>https://developer.apple.com/learn/curriculum/</a:t>
            </a:r>
            <a:r>
              <a:rPr lang="en-US" sz="1800" b="0" i="0" u="none" strike="noStrike" dirty="0">
                <a:solidFill>
                  <a:srgbClr val="000000"/>
                </a:solidFill>
                <a:effectLst/>
                <a:latin typeface="Arial" panose="020B0604020202020204" pitchFamily="34" charset="0"/>
              </a:rPr>
              <a:t> </a:t>
            </a:r>
            <a:br>
              <a:rPr lang="en-US" b="1" dirty="0">
                <a:effectLst/>
              </a:rPr>
            </a:br>
            <a:br>
              <a:rPr lang="en-US" b="1" dirty="0">
                <a:effectLst/>
              </a:rPr>
            </a:br>
            <a:r>
              <a:rPr lang="en-US" sz="1700" b="1" dirty="0">
                <a:effectLst/>
              </a:rPr>
              <a:t>Good places to learn in g</a:t>
            </a:r>
            <a:r>
              <a:rPr lang="en-US" sz="1700" b="1" i="0" u="none" strike="noStrike" dirty="0">
                <a:solidFill>
                  <a:srgbClr val="000000"/>
                </a:solidFill>
                <a:effectLst/>
              </a:rPr>
              <a:t>eneral </a:t>
            </a:r>
            <a:endParaRPr lang="en-US" sz="17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Udemy - </a:t>
            </a:r>
            <a:r>
              <a:rPr lang="en-US" sz="1800" b="0" i="0" u="sng" strike="noStrike" dirty="0">
                <a:solidFill>
                  <a:srgbClr val="1155CC"/>
                </a:solidFill>
                <a:effectLst/>
                <a:latin typeface="Arial" panose="020B0604020202020204" pitchFamily="34" charset="0"/>
                <a:hlinkClick r:id="rId7"/>
              </a:rPr>
              <a:t>https://www.udemy.com/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LinkedIn Learning - </a:t>
            </a:r>
            <a:r>
              <a:rPr lang="en-US" sz="1800" b="0" i="0" u="sng" strike="noStrike" dirty="0">
                <a:solidFill>
                  <a:srgbClr val="1155CC"/>
                </a:solidFill>
                <a:effectLst/>
                <a:latin typeface="Arial" panose="020B0604020202020204" pitchFamily="34" charset="0"/>
                <a:hlinkClick r:id="rId8"/>
              </a:rPr>
              <a:t>https://www.linkedin.com/learning/</a:t>
            </a:r>
            <a:r>
              <a:rPr lang="en-US" sz="1800" b="0" i="0" u="none" strike="noStrike" dirty="0">
                <a:solidFill>
                  <a:srgbClr val="000000"/>
                </a:solidFill>
                <a:effectLst/>
                <a:latin typeface="Arial" panose="020B0604020202020204" pitchFamily="34" charset="0"/>
              </a:rPr>
              <a:t> </a:t>
            </a:r>
            <a:endParaRPr lang="en-US" b="0" dirty="0">
              <a:effectLst/>
            </a:endParaRPr>
          </a:p>
          <a:p>
            <a:r>
              <a:rPr lang="en-US" sz="1800" b="0" i="0" u="none" strike="noStrike" dirty="0">
                <a:solidFill>
                  <a:srgbClr val="000000"/>
                </a:solidFill>
                <a:effectLst/>
                <a:latin typeface="Arial" panose="020B0604020202020204" pitchFamily="34" charset="0"/>
              </a:rPr>
              <a:t>PS: U of People - </a:t>
            </a:r>
            <a:r>
              <a:rPr lang="en-US" sz="1800" b="0" i="0" u="sng" strike="noStrike" dirty="0">
                <a:solidFill>
                  <a:srgbClr val="1155CC"/>
                </a:solidFill>
                <a:effectLst/>
                <a:latin typeface="Arial" panose="020B0604020202020204" pitchFamily="34" charset="0"/>
                <a:hlinkClick r:id="rId9"/>
              </a:rPr>
              <a:t>https://www.uopeople.edu/</a:t>
            </a:r>
            <a:r>
              <a:rPr lang="en-US" sz="1800" b="0" i="0" u="none" strike="noStrike" dirty="0">
                <a:solidFill>
                  <a:srgbClr val="000000"/>
                </a:solidFill>
                <a:effectLst/>
                <a:latin typeface="Arial" panose="020B0604020202020204" pitchFamily="34" charset="0"/>
              </a:rPr>
              <a:t> </a:t>
            </a:r>
          </a:p>
          <a:p>
            <a:r>
              <a:rPr lang="en-US" sz="1800" dirty="0">
                <a:solidFill>
                  <a:srgbClr val="000000"/>
                </a:solidFill>
                <a:latin typeface="Arial" panose="020B0604020202020204" pitchFamily="34" charset="0"/>
              </a:rPr>
              <a:t>PS GitHub Pages - </a:t>
            </a:r>
            <a:r>
              <a:rPr lang="en-US" sz="1800" dirty="0">
                <a:solidFill>
                  <a:srgbClr val="000000"/>
                </a:solidFill>
                <a:latin typeface="Arial" panose="020B0604020202020204" pitchFamily="34" charset="0"/>
                <a:hlinkClick r:id="rId10"/>
              </a:rPr>
              <a:t>https://jcallinan.github.io/</a:t>
            </a:r>
            <a:r>
              <a:rPr lang="en-US" sz="1800" dirty="0">
                <a:solidFill>
                  <a:srgbClr val="000000"/>
                </a:solidFill>
                <a:latin typeface="Arial" panose="020B0604020202020204" pitchFamily="34" charset="0"/>
              </a:rPr>
              <a:t> </a:t>
            </a:r>
          </a:p>
          <a:p>
            <a:r>
              <a:rPr lang="en-US" dirty="0"/>
              <a:t>PPS </a:t>
            </a:r>
            <a:r>
              <a:rPr lang="en-US" b="1" dirty="0">
                <a:hlinkClick r:id="rId11"/>
              </a:rPr>
              <a:t>https://sites.pitt.edu/~jpcst52/</a:t>
            </a:r>
            <a:r>
              <a:rPr lang="en-US" sz="1800" b="1" dirty="0">
                <a:solidFill>
                  <a:srgbClr val="000000"/>
                </a:solidFill>
                <a:latin typeface="Arial" panose="020B0604020202020204" pitchFamily="34" charset="0"/>
              </a:rPr>
              <a:t> </a:t>
            </a:r>
            <a:endParaRPr lang="en-US" b="1" dirty="0"/>
          </a:p>
        </p:txBody>
      </p:sp>
      <p:pic>
        <p:nvPicPr>
          <p:cNvPr id="7" name="Picture 6">
            <a:extLst>
              <a:ext uri="{FF2B5EF4-FFF2-40B4-BE49-F238E27FC236}">
                <a16:creationId xmlns:a16="http://schemas.microsoft.com/office/drawing/2014/main" id="{8C839155-2264-4BED-9D9C-55BECEC9EEC2}"/>
              </a:ext>
            </a:extLst>
          </p:cNvPr>
          <p:cNvPicPr>
            <a:picLocks noChangeAspect="1"/>
          </p:cNvPicPr>
          <p:nvPr/>
        </p:nvPicPr>
        <p:blipFill>
          <a:blip r:embed="rId12"/>
          <a:stretch>
            <a:fillRect/>
          </a:stretch>
        </p:blipFill>
        <p:spPr>
          <a:xfrm>
            <a:off x="6610524" y="4604742"/>
            <a:ext cx="1609950" cy="400106"/>
          </a:xfrm>
          <a:prstGeom prst="rect">
            <a:avLst/>
          </a:prstGeom>
        </p:spPr>
      </p:pic>
      <p:pic>
        <p:nvPicPr>
          <p:cNvPr id="9" name="Picture 8">
            <a:extLst>
              <a:ext uri="{FF2B5EF4-FFF2-40B4-BE49-F238E27FC236}">
                <a16:creationId xmlns:a16="http://schemas.microsoft.com/office/drawing/2014/main" id="{EDC131B5-B9D8-4B53-B1CB-1C37493A7D2C}"/>
              </a:ext>
            </a:extLst>
          </p:cNvPr>
          <p:cNvPicPr>
            <a:picLocks noChangeAspect="1"/>
          </p:cNvPicPr>
          <p:nvPr/>
        </p:nvPicPr>
        <p:blipFill>
          <a:blip r:embed="rId13"/>
          <a:stretch>
            <a:fillRect/>
          </a:stretch>
        </p:blipFill>
        <p:spPr>
          <a:xfrm>
            <a:off x="8883196" y="4040331"/>
            <a:ext cx="2763733" cy="2030662"/>
          </a:xfrm>
          <a:prstGeom prst="rect">
            <a:avLst/>
          </a:prstGeom>
        </p:spPr>
      </p:pic>
    </p:spTree>
    <p:extLst>
      <p:ext uri="{BB962C8B-B14F-4D97-AF65-F5344CB8AC3E}">
        <p14:creationId xmlns:p14="http://schemas.microsoft.com/office/powerpoint/2010/main" val="389994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a:xfrm>
            <a:off x="1066800" y="642594"/>
            <a:ext cx="10058400" cy="652806"/>
          </a:xfrm>
        </p:spPr>
        <p:txBody>
          <a:bodyPr>
            <a:normAutofit/>
          </a:bodyPr>
          <a:lstStyle/>
          <a:p>
            <a:r>
              <a:rPr lang="en-US" sz="3600" dirty="0"/>
              <a:t>2 IMPORTANT ITEMS FOR PROGRAMMERS</a:t>
            </a:r>
          </a:p>
        </p:txBody>
      </p:sp>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0" y="1533525"/>
            <a:ext cx="3991761" cy="1676399"/>
          </a:xfrm>
          <a:solidFill>
            <a:schemeClr val="accent4">
              <a:lumMod val="20000"/>
              <a:lumOff val="80000"/>
            </a:schemeClr>
          </a:solidFill>
        </p:spPr>
        <p:txBody>
          <a:bodyPr>
            <a:normAutofit/>
          </a:bodyPr>
          <a:lstStyle/>
          <a:p>
            <a:pPr marL="0" indent="0" rtl="0" fontAlgn="base">
              <a:spcBef>
                <a:spcPts val="0"/>
              </a:spcBef>
              <a:spcAft>
                <a:spcPts val="0"/>
              </a:spcAft>
              <a:buNone/>
            </a:pPr>
            <a:r>
              <a:rPr lang="en-US" sz="1800" b="0" i="0" u="none" strike="noStrike" dirty="0">
                <a:solidFill>
                  <a:srgbClr val="000000"/>
                </a:solidFill>
                <a:effectLst/>
                <a:latin typeface="Playfair Display" panose="020B0604020202020204" pitchFamily="2" charset="0"/>
              </a:rPr>
              <a:t>Cracking the Coding Interview - </a:t>
            </a:r>
            <a:r>
              <a:rPr lang="en-US" sz="1800" b="0" i="0" u="none" strike="noStrike" dirty="0">
                <a:solidFill>
                  <a:srgbClr val="000000"/>
                </a:solidFill>
                <a:effectLst/>
                <a:latin typeface="Playfair Display" panose="020B0604020202020204" pitchFamily="2" charset="0"/>
                <a:hlinkClick r:id="rId2"/>
              </a:rPr>
              <a:t>https://www.amazon.com/Cracking-Coding-Interview-Programming-Questions/dp/0984782850</a:t>
            </a:r>
            <a:r>
              <a:rPr lang="en-US" sz="1800" b="0" i="0" u="none" strike="noStrike" dirty="0">
                <a:solidFill>
                  <a:srgbClr val="000000"/>
                </a:solidFill>
                <a:effectLst/>
                <a:latin typeface="Playfair Display" panose="020B0604020202020204" pitchFamily="2" charset="0"/>
              </a:rPr>
              <a:t> </a:t>
            </a:r>
          </a:p>
          <a:p>
            <a:pPr marL="0" indent="0" rtl="0" fontAlgn="base">
              <a:spcBef>
                <a:spcPts val="0"/>
              </a:spcBef>
              <a:spcAft>
                <a:spcPts val="0"/>
              </a:spcAft>
              <a:buNone/>
            </a:pPr>
            <a:r>
              <a:rPr lang="en-US" sz="1800" b="0" i="0" u="sng" strike="noStrike" dirty="0">
                <a:solidFill>
                  <a:srgbClr val="CE93D8"/>
                </a:solidFill>
                <a:effectLst/>
                <a:latin typeface="Playfair Display" panose="020B0604020202020204" pitchFamily="2" charset="0"/>
                <a:hlinkClick r:id="rId3"/>
              </a:rPr>
              <a:t>https://leetcode.com/</a:t>
            </a:r>
            <a:r>
              <a:rPr lang="en-US" sz="1800" b="0" i="0" u="none" strike="noStrike" dirty="0">
                <a:solidFill>
                  <a:srgbClr val="000000"/>
                </a:solidFill>
                <a:effectLst/>
                <a:latin typeface="Playfair Display" panose="020B0604020202020204" pitchFamily="2" charset="0"/>
              </a:rPr>
              <a:t> </a:t>
            </a:r>
          </a:p>
          <a:p>
            <a:pPr rtl="0">
              <a:spcBef>
                <a:spcPts val="0"/>
              </a:spcBef>
              <a:spcAft>
                <a:spcPts val="0"/>
              </a:spcAft>
            </a:pPr>
            <a:endParaRPr lang="en-US" dirty="0"/>
          </a:p>
        </p:txBody>
      </p:sp>
      <p:pic>
        <p:nvPicPr>
          <p:cNvPr id="2050" name="Picture 2">
            <a:extLst>
              <a:ext uri="{FF2B5EF4-FFF2-40B4-BE49-F238E27FC236}">
                <a16:creationId xmlns:a16="http://schemas.microsoft.com/office/drawing/2014/main" id="{855FBF99-BCE6-45E6-A8E9-B20B3D0A6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985" y="1821672"/>
            <a:ext cx="6407948" cy="36888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E3015F-482E-43D3-999D-1E30E6729AAD}"/>
              </a:ext>
            </a:extLst>
          </p:cNvPr>
          <p:cNvPicPr>
            <a:picLocks noChangeAspect="1"/>
          </p:cNvPicPr>
          <p:nvPr/>
        </p:nvPicPr>
        <p:blipFill>
          <a:blip r:embed="rId5"/>
          <a:stretch>
            <a:fillRect/>
          </a:stretch>
        </p:blipFill>
        <p:spPr>
          <a:xfrm>
            <a:off x="1231708" y="3325399"/>
            <a:ext cx="3661943" cy="2890007"/>
          </a:xfrm>
          <a:prstGeom prst="rect">
            <a:avLst/>
          </a:prstGeom>
        </p:spPr>
      </p:pic>
    </p:spTree>
    <p:extLst>
      <p:ext uri="{BB962C8B-B14F-4D97-AF65-F5344CB8AC3E}">
        <p14:creationId xmlns:p14="http://schemas.microsoft.com/office/powerpoint/2010/main" val="397495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0775-2B7C-4D7C-AB30-19399AC577DA}"/>
              </a:ext>
            </a:extLst>
          </p:cNvPr>
          <p:cNvSpPr>
            <a:spLocks noGrp="1"/>
          </p:cNvSpPr>
          <p:nvPr>
            <p:ph type="title"/>
          </p:nvPr>
        </p:nvSpPr>
        <p:spPr/>
        <p:txBody>
          <a:bodyPr/>
          <a:lstStyle/>
          <a:p>
            <a:r>
              <a:rPr lang="en-US" dirty="0"/>
              <a:t>SYLLABUS EXAMPLES</a:t>
            </a:r>
          </a:p>
        </p:txBody>
      </p:sp>
      <p:pic>
        <p:nvPicPr>
          <p:cNvPr id="8" name="Content Placeholder 7">
            <a:hlinkClick r:id="rId2"/>
            <a:extLst>
              <a:ext uri="{FF2B5EF4-FFF2-40B4-BE49-F238E27FC236}">
                <a16:creationId xmlns:a16="http://schemas.microsoft.com/office/drawing/2014/main" id="{1086EE37-EF23-4CCB-AF17-0A6D46714373}"/>
              </a:ext>
            </a:extLst>
          </p:cNvPr>
          <p:cNvPicPr>
            <a:picLocks noGrp="1" noChangeAspect="1"/>
          </p:cNvPicPr>
          <p:nvPr>
            <p:ph idx="1"/>
          </p:nvPr>
        </p:nvPicPr>
        <p:blipFill>
          <a:blip r:embed="rId3"/>
          <a:stretch>
            <a:fillRect/>
          </a:stretch>
        </p:blipFill>
        <p:spPr>
          <a:xfrm>
            <a:off x="882963" y="2014194"/>
            <a:ext cx="3497902" cy="1965821"/>
          </a:xfrm>
        </p:spPr>
      </p:pic>
      <p:sp>
        <p:nvSpPr>
          <p:cNvPr id="4" name="AutoShape 2">
            <a:extLst>
              <a:ext uri="{FF2B5EF4-FFF2-40B4-BE49-F238E27FC236}">
                <a16:creationId xmlns:a16="http://schemas.microsoft.com/office/drawing/2014/main" id="{9268A548-AD96-4904-9490-8912E51671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hlinkClick r:id="rId4"/>
            <a:extLst>
              <a:ext uri="{FF2B5EF4-FFF2-40B4-BE49-F238E27FC236}">
                <a16:creationId xmlns:a16="http://schemas.microsoft.com/office/drawing/2014/main" id="{7B7BBA94-D394-4CE9-ABD5-077E19328EC5}"/>
              </a:ext>
            </a:extLst>
          </p:cNvPr>
          <p:cNvPicPr>
            <a:picLocks noChangeAspect="1"/>
          </p:cNvPicPr>
          <p:nvPr/>
        </p:nvPicPr>
        <p:blipFill>
          <a:blip r:embed="rId5"/>
          <a:stretch>
            <a:fillRect/>
          </a:stretch>
        </p:blipFill>
        <p:spPr>
          <a:xfrm>
            <a:off x="4713892" y="2014194"/>
            <a:ext cx="3332306" cy="1939403"/>
          </a:xfrm>
          <a:prstGeom prst="rect">
            <a:avLst/>
          </a:prstGeom>
        </p:spPr>
      </p:pic>
      <p:pic>
        <p:nvPicPr>
          <p:cNvPr id="11" name="Picture 2" descr="Jeremy Callinan">
            <a:extLst>
              <a:ext uri="{FF2B5EF4-FFF2-40B4-BE49-F238E27FC236}">
                <a16:creationId xmlns:a16="http://schemas.microsoft.com/office/drawing/2014/main" id="{219CC64D-FB80-460F-8BA1-ED7916B61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465DC20-7FBD-44AB-84AB-9D9C72F19B6D}"/>
              </a:ext>
            </a:extLst>
          </p:cNvPr>
          <p:cNvPicPr>
            <a:picLocks noChangeAspect="1"/>
          </p:cNvPicPr>
          <p:nvPr/>
        </p:nvPicPr>
        <p:blipFill>
          <a:blip r:embed="rId7"/>
          <a:stretch>
            <a:fillRect/>
          </a:stretch>
        </p:blipFill>
        <p:spPr>
          <a:xfrm>
            <a:off x="9139530" y="5866379"/>
            <a:ext cx="1811696" cy="468910"/>
          </a:xfrm>
          <a:prstGeom prst="rect">
            <a:avLst/>
          </a:prstGeom>
        </p:spPr>
      </p:pic>
      <p:pic>
        <p:nvPicPr>
          <p:cNvPr id="13" name="Picture 12">
            <a:extLst>
              <a:ext uri="{FF2B5EF4-FFF2-40B4-BE49-F238E27FC236}">
                <a16:creationId xmlns:a16="http://schemas.microsoft.com/office/drawing/2014/main" id="{CB667D87-9208-41CC-B64F-0A709638DD3C}"/>
              </a:ext>
            </a:extLst>
          </p:cNvPr>
          <p:cNvPicPr>
            <a:picLocks noChangeAspect="1"/>
          </p:cNvPicPr>
          <p:nvPr/>
        </p:nvPicPr>
        <p:blipFill>
          <a:blip r:embed="rId8"/>
          <a:stretch>
            <a:fillRect/>
          </a:stretch>
        </p:blipFill>
        <p:spPr>
          <a:xfrm>
            <a:off x="6305868" y="5858889"/>
            <a:ext cx="2653660" cy="468910"/>
          </a:xfrm>
          <a:prstGeom prst="rect">
            <a:avLst/>
          </a:prstGeom>
        </p:spPr>
      </p:pic>
      <p:pic>
        <p:nvPicPr>
          <p:cNvPr id="5" name="Picture 4">
            <a:hlinkClick r:id="rId9"/>
            <a:extLst>
              <a:ext uri="{FF2B5EF4-FFF2-40B4-BE49-F238E27FC236}">
                <a16:creationId xmlns:a16="http://schemas.microsoft.com/office/drawing/2014/main" id="{DC95845B-C708-48AA-AA7B-7746435279D7}"/>
              </a:ext>
            </a:extLst>
          </p:cNvPr>
          <p:cNvPicPr>
            <a:picLocks noChangeAspect="1"/>
          </p:cNvPicPr>
          <p:nvPr/>
        </p:nvPicPr>
        <p:blipFill>
          <a:blip r:embed="rId10"/>
          <a:stretch>
            <a:fillRect/>
          </a:stretch>
        </p:blipFill>
        <p:spPr>
          <a:xfrm>
            <a:off x="8293931" y="2014195"/>
            <a:ext cx="3417600" cy="1918602"/>
          </a:xfrm>
          <a:prstGeom prst="rect">
            <a:avLst/>
          </a:prstGeom>
        </p:spPr>
      </p:pic>
      <p:sp>
        <p:nvSpPr>
          <p:cNvPr id="3" name="TextBox 2">
            <a:extLst>
              <a:ext uri="{FF2B5EF4-FFF2-40B4-BE49-F238E27FC236}">
                <a16:creationId xmlns:a16="http://schemas.microsoft.com/office/drawing/2014/main" id="{637C391B-ADFA-4895-A01C-00C46FF17D95}"/>
              </a:ext>
            </a:extLst>
          </p:cNvPr>
          <p:cNvSpPr txBox="1"/>
          <p:nvPr/>
        </p:nvSpPr>
        <p:spPr>
          <a:xfrm>
            <a:off x="882963" y="4437776"/>
            <a:ext cx="10794687" cy="369332"/>
          </a:xfrm>
          <a:prstGeom prst="rect">
            <a:avLst/>
          </a:prstGeom>
          <a:noFill/>
        </p:spPr>
        <p:txBody>
          <a:bodyPr wrap="square" rtlCol="0">
            <a:spAutoFit/>
          </a:bodyPr>
          <a:lstStyle/>
          <a:p>
            <a:r>
              <a:rPr lang="en-US" dirty="0"/>
              <a:t>PS: Flash drive - </a:t>
            </a:r>
            <a:r>
              <a:rPr lang="en-US" dirty="0">
                <a:hlinkClick r:id="rId11"/>
              </a:rPr>
              <a:t>https://drive.google.com/drive/folders/1jZhdNt8dgMdp-YiBLAKuVA1bWsyrwMOf</a:t>
            </a:r>
            <a:r>
              <a:rPr lang="en-US" dirty="0"/>
              <a:t> </a:t>
            </a:r>
          </a:p>
        </p:txBody>
      </p:sp>
    </p:spTree>
    <p:extLst>
      <p:ext uri="{BB962C8B-B14F-4D97-AF65-F5344CB8AC3E}">
        <p14:creationId xmlns:p14="http://schemas.microsoft.com/office/powerpoint/2010/main" val="2146594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1">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2EA5B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{A03AAE20-BC3C-4788-96C3-4669CD5430DA}tf78438558_win32</Template>
  <TotalTime>117</TotalTime>
  <Words>1025</Words>
  <Application>Microsoft Office PowerPoint</Application>
  <PresentationFormat>Widescreen</PresentationFormat>
  <Paragraphs>94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Garamond</vt:lpstr>
      <vt:lpstr>Open Sans</vt:lpstr>
      <vt:lpstr>Playfair Display</vt:lpstr>
      <vt:lpstr>SavonVTI</vt:lpstr>
      <vt:lpstr>GAME Design &amp; Programming</vt:lpstr>
      <vt:lpstr>Agenda</vt:lpstr>
      <vt:lpstr>CIS&amp;T @ Pitt-Bradford</vt:lpstr>
      <vt:lpstr>George B. Duke Engineering and Information Technologies Building</vt:lpstr>
      <vt:lpstr>GAME DESIGN DEGREES</vt:lpstr>
      <vt:lpstr>GAME DESIGN CERTIFICATIONS</vt:lpstr>
      <vt:lpstr>OTHER IMPORTANT CERTS / THINGS TO DO</vt:lpstr>
      <vt:lpstr>2 IMPORTANT ITEMS FOR PROGRAMMERS</vt:lpstr>
      <vt:lpstr>SYLLABUS EXAMPLES</vt:lpstr>
      <vt:lpstr>PLAYLISTS ON YOUTUBE</vt:lpstr>
      <vt:lpstr>FUN STUFF TO CHECK 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Design &amp; Programming</dc:title>
  <dc:creator>Jeremy Callinan</dc:creator>
  <cp:lastModifiedBy>Callinan, Jeremy Patrick</cp:lastModifiedBy>
  <cp:revision>11</cp:revision>
  <dcterms:created xsi:type="dcterms:W3CDTF">2022-03-20T18:53:43Z</dcterms:created>
  <dcterms:modified xsi:type="dcterms:W3CDTF">2022-04-07T21:30:58Z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